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26" r:id="rId2"/>
    <p:sldId id="257" r:id="rId3"/>
    <p:sldId id="258" r:id="rId4"/>
    <p:sldId id="361" r:id="rId5"/>
    <p:sldId id="269" r:id="rId6"/>
    <p:sldId id="375" r:id="rId7"/>
    <p:sldId id="369" r:id="rId8"/>
    <p:sldId id="360" r:id="rId9"/>
    <p:sldId id="370" r:id="rId10"/>
    <p:sldId id="349" r:id="rId11"/>
    <p:sldId id="334" r:id="rId12"/>
    <p:sldId id="355" r:id="rId13"/>
    <p:sldId id="333" r:id="rId14"/>
    <p:sldId id="336" r:id="rId15"/>
    <p:sldId id="371" r:id="rId16"/>
    <p:sldId id="335" r:id="rId17"/>
    <p:sldId id="356" r:id="rId18"/>
    <p:sldId id="357" r:id="rId19"/>
    <p:sldId id="358" r:id="rId20"/>
    <p:sldId id="345" r:id="rId21"/>
    <p:sldId id="354" r:id="rId22"/>
    <p:sldId id="346" r:id="rId23"/>
    <p:sldId id="341" r:id="rId24"/>
    <p:sldId id="343" r:id="rId25"/>
    <p:sldId id="372" r:id="rId26"/>
    <p:sldId id="344" r:id="rId27"/>
    <p:sldId id="359" r:id="rId28"/>
    <p:sldId id="367" r:id="rId29"/>
    <p:sldId id="347" r:id="rId30"/>
    <p:sldId id="362" r:id="rId31"/>
    <p:sldId id="363" r:id="rId32"/>
    <p:sldId id="364" r:id="rId33"/>
    <p:sldId id="365" r:id="rId34"/>
    <p:sldId id="366" r:id="rId35"/>
    <p:sldId id="339" r:id="rId36"/>
    <p:sldId id="377" r:id="rId37"/>
    <p:sldId id="340" r:id="rId38"/>
    <p:sldId id="376" r:id="rId39"/>
    <p:sldId id="373" r:id="rId40"/>
    <p:sldId id="374" r:id="rId41"/>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7" autoAdjust="0"/>
  </p:normalViewPr>
  <p:slideViewPr>
    <p:cSldViewPr>
      <p:cViewPr varScale="1">
        <p:scale>
          <a:sx n="114" d="100"/>
          <a:sy n="114" d="100"/>
        </p:scale>
        <p:origin x="1524" y="9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a:t>
            </a:fld>
            <a:endParaRPr lang="zh-CN" altLang="en-US"/>
          </a:p>
        </p:txBody>
      </p:sp>
    </p:spTree>
    <p:extLst>
      <p:ext uri="{BB962C8B-B14F-4D97-AF65-F5344CB8AC3E}">
        <p14:creationId xmlns:p14="http://schemas.microsoft.com/office/powerpoint/2010/main" val="70771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39548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背景，数据集标注的问题</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28</a:t>
            </a:fld>
            <a:endParaRPr lang="zh-CN" altLang="en-US"/>
          </a:p>
        </p:txBody>
      </p:sp>
    </p:spTree>
    <p:extLst>
      <p:ext uri="{BB962C8B-B14F-4D97-AF65-F5344CB8AC3E}">
        <p14:creationId xmlns:p14="http://schemas.microsoft.com/office/powerpoint/2010/main" val="146038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29</a:t>
            </a:fld>
            <a:endParaRPr lang="zh-CN" altLang="en-US"/>
          </a:p>
        </p:txBody>
      </p:sp>
    </p:spTree>
    <p:extLst>
      <p:ext uri="{BB962C8B-B14F-4D97-AF65-F5344CB8AC3E}">
        <p14:creationId xmlns:p14="http://schemas.microsoft.com/office/powerpoint/2010/main" val="2875638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跨人注视估计任务中，经常会观察到训练目标与验证目标之间的高度差异。这不一定是由于过度拟合或非理想的超参数选择，而是由于问题的固有性质。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这种随机化方法可以直观地理解为学习消除所有可能的人与人之间的差异，而不是学习针对特定用户的校正参数，就像在传统的监督个性化（例如，</a:t>
            </a:r>
            <a:r>
              <a:rPr lang="en-US" altLang="zh-CN" dirty="0" smtClean="0"/>
              <a:t>[40]</a:t>
            </a:r>
            <a:r>
              <a:rPr lang="zh-CN" altLang="en-US" dirty="0" smtClean="0"/>
              <a:t>）中的情况一样。</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36</a:t>
            </a:fld>
            <a:endParaRPr lang="zh-CN" altLang="en-US"/>
          </a:p>
        </p:txBody>
      </p:sp>
    </p:spTree>
    <p:extLst>
      <p:ext uri="{BB962C8B-B14F-4D97-AF65-F5344CB8AC3E}">
        <p14:creationId xmlns:p14="http://schemas.microsoft.com/office/powerpoint/2010/main" val="260664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37</a:t>
            </a:fld>
            <a:endParaRPr lang="zh-CN" altLang="en-US"/>
          </a:p>
        </p:txBody>
      </p:sp>
    </p:spTree>
    <p:extLst>
      <p:ext uri="{BB962C8B-B14F-4D97-AF65-F5344CB8AC3E}">
        <p14:creationId xmlns:p14="http://schemas.microsoft.com/office/powerpoint/2010/main" val="114639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各向同性的</a:t>
            </a:r>
            <a:r>
              <a:rPr lang="en-US" altLang="zh-CN" dirty="0" smtClean="0"/>
              <a:t>2D</a:t>
            </a:r>
            <a:r>
              <a:rPr lang="zh-CN" altLang="en-US" dirty="0" smtClean="0"/>
              <a:t>高斯函数，中心是</a:t>
            </a:r>
            <a:r>
              <a:rPr lang="en-US" altLang="zh-CN" dirty="0" smtClean="0"/>
              <a:t>0.5(s1+s2)</a:t>
            </a:r>
          </a:p>
          <a:p>
            <a:r>
              <a:rPr lang="zh-CN" altLang="en-US" dirty="0" smtClean="0"/>
              <a:t>。具体来说，每个人的每只眼睛的光轴和视轴之间都有一个特定于人的偏移量，通常用所谓的</a:t>
            </a:r>
            <a:r>
              <a:rPr lang="en-US" altLang="zh-CN" dirty="0" smtClean="0"/>
              <a:t>Kappa</a:t>
            </a:r>
            <a:r>
              <a:rPr lang="zh-CN" altLang="en-US" dirty="0" smtClean="0"/>
              <a:t>参数表示。虽然通过虹膜的外观可以观察到光轴，但是视轴却完全不能被观察到，因为它是由眼球后部的中心凹的位置决定的。</a:t>
            </a:r>
          </a:p>
          <a:p>
            <a:r>
              <a:rPr lang="zh-CN" altLang="en-US" dirty="0" smtClean="0"/>
              <a:t>在训练过程中，这种偏移被吸收到神经网络的参数中，从而限制了对不可见的人的泛化。因此，以前的工作通常会导致跨人评估（∼</a:t>
            </a:r>
            <a:r>
              <a:rPr lang="en-US" altLang="zh-CN" dirty="0" smtClean="0"/>
              <a:t>5◦</a:t>
            </a:r>
            <a:r>
              <a:rPr lang="zh-CN" altLang="en-US" dirty="0" smtClean="0"/>
              <a:t>）与特定于个人的评估（∼</a:t>
            </a:r>
            <a:r>
              <a:rPr lang="en-US" altLang="zh-CN" dirty="0" smtClean="0"/>
              <a:t>3◦</a:t>
            </a:r>
            <a:r>
              <a:rPr lang="zh-CN" altLang="en-US" dirty="0" smtClean="0"/>
              <a:t>）相比会增加很大的误差。我们的见解是，我们现在提出了一个凝视细化问题，在这个问题中，最初错误的偏移评估实际上可以通过附加的信号（如屏幕内容的信号）来纠正。这与传统设置相反，在传统设置中，没有此类校正信号可用。因此，当向给定的人的注视提供随机抽样的偏移时，网络应该能够学会克服这种偏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38</a:t>
            </a:fld>
            <a:endParaRPr lang="zh-CN" altLang="en-US"/>
          </a:p>
        </p:txBody>
      </p:sp>
    </p:spTree>
    <p:extLst>
      <p:ext uri="{BB962C8B-B14F-4D97-AF65-F5344CB8AC3E}">
        <p14:creationId xmlns:p14="http://schemas.microsoft.com/office/powerpoint/2010/main" val="107789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刁钻的角度和光照</a:t>
            </a:r>
          </a:p>
        </p:txBody>
      </p:sp>
      <p:sp>
        <p:nvSpPr>
          <p:cNvPr id="4" name="灯片编号占位符 3"/>
          <p:cNvSpPr>
            <a:spLocks noGrp="1"/>
          </p:cNvSpPr>
          <p:nvPr>
            <p:ph type="sldNum" sz="quarter" idx="10"/>
          </p:nvPr>
        </p:nvSpPr>
        <p:spPr/>
        <p:txBody>
          <a:bodyPr/>
          <a:lstStyle/>
          <a:p>
            <a:fld id="{1EA08728-D05A-47F6-9A47-F3716918B173}" type="slidenum">
              <a:rPr lang="zh-CN" altLang="en-US" smtClean="0"/>
              <a:t>39</a:t>
            </a:fld>
            <a:endParaRPr lang="zh-CN" altLang="en-US"/>
          </a:p>
        </p:txBody>
      </p:sp>
    </p:spTree>
    <p:extLst>
      <p:ext uri="{BB962C8B-B14F-4D97-AF65-F5344CB8AC3E}">
        <p14:creationId xmlns:p14="http://schemas.microsoft.com/office/powerpoint/2010/main" val="6415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40</a:t>
            </a:fld>
            <a:endParaRPr lang="zh-CN" altLang="en-US"/>
          </a:p>
        </p:txBody>
      </p:sp>
    </p:spTree>
    <p:extLst>
      <p:ext uri="{BB962C8B-B14F-4D97-AF65-F5344CB8AC3E}">
        <p14:creationId xmlns:p14="http://schemas.microsoft.com/office/powerpoint/2010/main" val="107830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模型的训练数据与测试数据采集自不同的人（与之相对的是</a:t>
            </a:r>
            <a:r>
              <a:rPr lang="zh-CN" altLang="en-US" sz="1200" b="1" i="0" kern="1200" dirty="0">
                <a:solidFill>
                  <a:schemeClr val="tx1"/>
                </a:solidFill>
                <a:effectLst/>
                <a:latin typeface="+mn-lt"/>
                <a:ea typeface="+mn-ea"/>
                <a:cs typeface="+mn-cs"/>
              </a:rPr>
              <a:t>个性化视线估计</a:t>
            </a:r>
            <a:r>
              <a:rPr lang="zh-CN" altLang="en-US" sz="1200" b="0" i="0" kern="1200" dirty="0">
                <a:solidFill>
                  <a:schemeClr val="tx1"/>
                </a:solidFill>
                <a:effectLst/>
                <a:latin typeface="+mn-lt"/>
                <a:ea typeface="+mn-ea"/>
                <a:cs typeface="+mn-cs"/>
              </a:rPr>
              <a:t>，即训练数据与测试数据采集自相同的人）</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10</a:t>
            </a:fld>
            <a:endParaRPr lang="zh-CN" altLang="en-US"/>
          </a:p>
        </p:txBody>
      </p:sp>
    </p:spTree>
    <p:extLst>
      <p:ext uri="{BB962C8B-B14F-4D97-AF65-F5344CB8AC3E}">
        <p14:creationId xmlns:p14="http://schemas.microsoft.com/office/powerpoint/2010/main" val="338290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上面两个工作都以单眼图像为输入，没有充分利用双眼的互补信息。北航博士</a:t>
            </a:r>
            <a:r>
              <a:rPr lang="en-US" altLang="zh-CN" sz="1200" b="0" i="0" kern="1200" dirty="0" err="1">
                <a:solidFill>
                  <a:schemeClr val="tx1"/>
                </a:solidFill>
                <a:effectLst/>
                <a:latin typeface="+mn-lt"/>
                <a:ea typeface="+mn-ea"/>
                <a:cs typeface="+mn-cs"/>
              </a:rPr>
              <a:t>Yihua</a:t>
            </a:r>
            <a:r>
              <a:rPr lang="en-US" altLang="zh-CN" sz="1200" b="0" i="0" kern="1200" dirty="0">
                <a:solidFill>
                  <a:schemeClr val="tx1"/>
                </a:solidFill>
                <a:effectLst/>
                <a:latin typeface="+mn-lt"/>
                <a:ea typeface="+mn-ea"/>
                <a:cs typeface="+mn-cs"/>
              </a:rPr>
              <a:t> Cheng</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ECCV 2018</a:t>
            </a:r>
            <a:r>
              <a:rPr lang="zh-CN" altLang="en-US" sz="1200" b="0" i="0" kern="1200" dirty="0">
                <a:solidFill>
                  <a:schemeClr val="tx1"/>
                </a:solidFill>
                <a:effectLst/>
                <a:latin typeface="+mn-lt"/>
                <a:ea typeface="+mn-ea"/>
                <a:cs typeface="+mn-cs"/>
              </a:rPr>
              <a:t>上提出了一个基于双眼的非对称回归方法。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眼的注视方向理论上应该是一致的，但是直接使用回归，两只眼睛分别回归，性能也不同，因此不再平等的对待双眼，而是取决于哪只眼睛质量更高，权重则更大。两眼的不对称可能由头部姿态、图像质量和人体个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其基本思想是，双眼中某一只眼睛可能因为一些原因（如光照原因等），更容易得到精准的视线估计，因此在</a:t>
            </a:r>
            <a:r>
              <a:rPr lang="en-US" altLang="zh-CN" sz="1200" b="0" i="0" kern="1200" dirty="0">
                <a:solidFill>
                  <a:schemeClr val="tx1"/>
                </a:solidFill>
                <a:effectLst/>
                <a:latin typeface="+mn-lt"/>
                <a:ea typeface="+mn-ea"/>
                <a:cs typeface="+mn-cs"/>
              </a:rPr>
              <a:t>AR-Net</a:t>
            </a:r>
            <a:r>
              <a:rPr lang="zh-CN" altLang="en-US" sz="1200" b="0" i="0" kern="1200" dirty="0">
                <a:solidFill>
                  <a:schemeClr val="tx1"/>
                </a:solidFill>
                <a:effectLst/>
                <a:latin typeface="+mn-lt"/>
                <a:ea typeface="+mn-ea"/>
                <a:cs typeface="+mn-cs"/>
              </a:rPr>
              <a:t>训练中应该赋予这只眼睛对应的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更大的权重。该工作在</a:t>
            </a:r>
            <a:r>
              <a:rPr lang="en-US" altLang="zh-CN" sz="1200" b="0"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数据集上取得了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度的误差。</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-net</a:t>
            </a:r>
            <a:r>
              <a:rPr lang="zh-CN" altLang="en-US" sz="1200" b="0" i="0" kern="1200" dirty="0">
                <a:solidFill>
                  <a:schemeClr val="tx1"/>
                </a:solidFill>
                <a:effectLst/>
                <a:latin typeface="+mn-lt"/>
                <a:ea typeface="+mn-ea"/>
                <a:cs typeface="+mn-cs"/>
              </a:rPr>
              <a:t>（非对称回归）训练，</a:t>
            </a:r>
            <a:r>
              <a:rPr lang="en-US" altLang="zh-CN" sz="1200" b="0" i="0" kern="1200" dirty="0">
                <a:solidFill>
                  <a:schemeClr val="tx1"/>
                </a:solidFill>
                <a:effectLst/>
                <a:latin typeface="+mn-lt"/>
                <a:ea typeface="+mn-ea"/>
                <a:cs typeface="+mn-cs"/>
              </a:rPr>
              <a:t>e-net</a:t>
            </a:r>
            <a:r>
              <a:rPr lang="zh-CN" altLang="en-US" sz="1200" b="0" i="0" kern="1200" dirty="0">
                <a:solidFill>
                  <a:schemeClr val="tx1"/>
                </a:solidFill>
                <a:effectLst/>
                <a:latin typeface="+mn-lt"/>
                <a:ea typeface="+mn-ea"/>
                <a:cs typeface="+mn-cs"/>
              </a:rPr>
              <a:t>（评估）用来求权重，对</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进行加权计算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双目独立特征和双目联合特征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当左眼更容易活得更高的精度，就让左眼的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占的权重更大一点，</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424675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a:solidFill>
                  <a:schemeClr val="tx1"/>
                </a:solidFill>
                <a:effectLst/>
                <a:latin typeface="+mn-lt"/>
                <a:ea typeface="+mn-ea"/>
                <a:cs typeface="+mn-cs"/>
              </a:rPr>
              <a:t>64x64</a:t>
            </a:r>
            <a:r>
              <a:rPr lang="zh-CN" altLang="en-US" sz="1200" b="0" i="0" kern="1200" dirty="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a:solidFill>
                  <a:schemeClr val="tx1"/>
                </a:solidFill>
                <a:effectLst/>
                <a:latin typeface="+mn-lt"/>
                <a:ea typeface="+mn-ea"/>
                <a:cs typeface="+mn-cs"/>
              </a:rPr>
              <a:t>光照更强的一边，热力图中眼部与其他区域的连通性更强</a:t>
            </a:r>
            <a:r>
              <a:rPr lang="zh-CN" altLang="en-US" sz="1200" b="0" i="0" kern="1200" dirty="0">
                <a:solidFill>
                  <a:schemeClr val="tx1"/>
                </a:solidFill>
                <a:effectLst/>
                <a:latin typeface="+mn-lt"/>
                <a:ea typeface="+mn-ea"/>
                <a:cs typeface="+mn-cs"/>
              </a:rPr>
              <a:t>。同时在各种光照下，空间权重</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通过实验发现，当目标的</a:t>
            </a:r>
            <a:r>
              <a:rPr lang="zh-CN" altLang="en-US" sz="1200" b="1" i="0" kern="1200" dirty="0">
                <a:solidFill>
                  <a:schemeClr val="tx1"/>
                </a:solidFill>
                <a:effectLst/>
                <a:latin typeface="+mn-lt"/>
                <a:ea typeface="+mn-ea"/>
                <a:cs typeface="+mn-cs"/>
              </a:rPr>
              <a:t>视线方线越平直时，眼部的热度越高</a:t>
            </a:r>
            <a:r>
              <a:rPr lang="zh-CN" altLang="en-US" sz="1200" b="0" i="0" kern="1200" dirty="0">
                <a:solidFill>
                  <a:schemeClr val="tx1"/>
                </a:solidFill>
                <a:effectLst/>
                <a:latin typeface="+mn-lt"/>
                <a:ea typeface="+mn-ea"/>
                <a:cs typeface="+mn-cs"/>
              </a:rPr>
              <a:t>。而</a:t>
            </a:r>
            <a:r>
              <a:rPr lang="zh-CN" altLang="en-US" sz="1200" b="1" i="0" kern="1200" dirty="0">
                <a:solidFill>
                  <a:schemeClr val="tx1"/>
                </a:solidFill>
                <a:effectLst/>
                <a:latin typeface="+mn-lt"/>
                <a:ea typeface="+mn-ea"/>
                <a:cs typeface="+mn-cs"/>
              </a:rPr>
              <a:t>视线方向越偏时，热度则明显的朝面部其他部分分散</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这部分使用了头部姿态分布更广的</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数据集。实验发现，当</a:t>
            </a:r>
            <a:r>
              <a:rPr lang="zh-CN" altLang="en-US" sz="1200" b="1" i="0" kern="1200" dirty="0">
                <a:solidFill>
                  <a:schemeClr val="tx1"/>
                </a:solidFill>
                <a:effectLst/>
                <a:latin typeface="+mn-lt"/>
                <a:ea typeface="+mn-ea"/>
                <a:cs typeface="+mn-cs"/>
              </a:rPr>
              <a:t>头部姿态极端偏时，面部其他区域对视线检测的帮助尤为明显</a:t>
            </a:r>
            <a:r>
              <a:rPr lang="zh-CN" altLang="en-US" sz="1200" b="0" i="0" kern="1200" dirty="0">
                <a:solidFill>
                  <a:schemeClr val="tx1"/>
                </a:solidFill>
                <a:effectLst/>
                <a:latin typeface="+mn-lt"/>
                <a:ea typeface="+mn-ea"/>
                <a:cs typeface="+mn-cs"/>
              </a:rPr>
              <a:t>。此外，</a:t>
            </a:r>
            <a:r>
              <a:rPr lang="en-US" altLang="zh-CN" sz="1200" b="1" i="0" kern="1200" dirty="0">
                <a:solidFill>
                  <a:schemeClr val="tx1"/>
                </a:solidFill>
                <a:effectLst/>
                <a:latin typeface="+mn-lt"/>
                <a:ea typeface="+mn-ea"/>
                <a:cs typeface="+mn-cs"/>
              </a:rPr>
              <a:t>EYEDIAP</a:t>
            </a:r>
            <a:r>
              <a:rPr lang="zh-CN" altLang="en-US" sz="1200" b="0" i="0" kern="1200" dirty="0">
                <a:solidFill>
                  <a:schemeClr val="tx1"/>
                </a:solidFill>
                <a:effectLst/>
                <a:latin typeface="+mn-lt"/>
                <a:ea typeface="+mn-ea"/>
                <a:cs typeface="+mn-cs"/>
              </a:rPr>
              <a:t>数据集上的热度相比</a:t>
            </a:r>
            <a:r>
              <a:rPr lang="en-US" altLang="zh-CN" sz="1200" b="1" i="0" kern="1200" dirty="0" err="1">
                <a:solidFill>
                  <a:schemeClr val="tx1"/>
                </a:solidFill>
                <a:effectLst/>
                <a:latin typeface="+mn-lt"/>
                <a:ea typeface="+mn-ea"/>
                <a:cs typeface="+mn-cs"/>
              </a:rPr>
              <a:t>MPIIGaze</a:t>
            </a:r>
            <a:r>
              <a:rPr lang="zh-CN" altLang="en-US" sz="1200" b="0" i="0" kern="1200" dirty="0">
                <a:solidFill>
                  <a:schemeClr val="tx1"/>
                </a:solidFill>
                <a:effectLst/>
                <a:latin typeface="+mn-lt"/>
                <a:ea typeface="+mn-ea"/>
                <a:cs typeface="+mn-cs"/>
              </a:rPr>
              <a:t>，明显的朝面部周围分散，可能证明在</a:t>
            </a:r>
            <a:r>
              <a:rPr lang="zh-CN" altLang="en-US" sz="1200" b="1" i="0" kern="1200" dirty="0">
                <a:solidFill>
                  <a:schemeClr val="tx1"/>
                </a:solidFill>
                <a:effectLst/>
                <a:latin typeface="+mn-lt"/>
                <a:ea typeface="+mn-ea"/>
                <a:cs typeface="+mn-cs"/>
              </a:rPr>
              <a:t>低分辨率的情况下，使用完整面部图像有更大优势</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注视点估计即估算人双目视线聚焦的落点。其一般场景是估计人在一个二维平面上的注视点。这个二维平面可以是手机屏幕，</a:t>
            </a:r>
            <a:r>
              <a:rPr lang="en-US" altLang="zh-CN" sz="1200" b="0" i="0" kern="1200" dirty="0">
                <a:solidFill>
                  <a:schemeClr val="tx1"/>
                </a:solidFill>
                <a:effectLst/>
                <a:latin typeface="+mn-lt"/>
                <a:ea typeface="+mn-ea"/>
                <a:cs typeface="+mn-cs"/>
              </a:rPr>
              <a:t>pad</a:t>
            </a:r>
            <a:r>
              <a:rPr lang="zh-CN" altLang="en-US" sz="1200" b="0" i="0" kern="1200" dirty="0">
                <a:solidFill>
                  <a:schemeClr val="tx1"/>
                </a:solidFill>
                <a:effectLst/>
                <a:latin typeface="+mn-lt"/>
                <a:ea typeface="+mn-ea"/>
                <a:cs typeface="+mn-cs"/>
              </a:rPr>
              <a:t>屏幕和电视屏幕等，而模型输入的图像则是这些设备的前置摄像头。</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人脸主要提供头部姿态信息（</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眼角位置坐标不仅直接提供了眼睛位置信息，同时又暗含</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信息（眼角间距越小，</a:t>
            </a:r>
            <a:r>
              <a:rPr lang="en-US" altLang="zh-CN" sz="1200" b="0" i="0" kern="1200" dirty="0">
                <a:solidFill>
                  <a:schemeClr val="tx1"/>
                </a:solidFill>
                <a:effectLst/>
                <a:latin typeface="+mn-lt"/>
                <a:ea typeface="+mn-ea"/>
                <a:cs typeface="+mn-cs"/>
              </a:rPr>
              <a:t>head pose</a:t>
            </a:r>
            <a:r>
              <a:rPr lang="zh-CN" altLang="en-US" sz="1200" b="0" i="0" kern="1200" dirty="0">
                <a:solidFill>
                  <a:schemeClr val="tx1"/>
                </a:solidFill>
                <a:effectLst/>
                <a:latin typeface="+mn-lt"/>
                <a:ea typeface="+mn-ea"/>
                <a:cs typeface="+mn-cs"/>
              </a:rPr>
              <a:t>越大，反之头部越正）。实验结果表明，这个精简后的模型在</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上的误差为</a:t>
            </a:r>
            <a:r>
              <a:rPr lang="en-US" altLang="zh-CN" sz="1200" b="0" i="0" kern="1200" dirty="0">
                <a:solidFill>
                  <a:schemeClr val="tx1"/>
                </a:solidFill>
                <a:effectLst/>
                <a:latin typeface="+mn-lt"/>
                <a:ea typeface="+mn-ea"/>
                <a:cs typeface="+mn-cs"/>
              </a:rPr>
              <a:t>1.78cm</a:t>
            </a:r>
            <a:r>
              <a:rPr lang="zh-CN" altLang="en-US" sz="1200" b="0" i="0" kern="1200" dirty="0">
                <a:solidFill>
                  <a:schemeClr val="tx1"/>
                </a:solidFill>
                <a:effectLst/>
                <a:latin typeface="+mn-lt"/>
                <a:ea typeface="+mn-ea"/>
                <a:cs typeface="+mn-cs"/>
              </a:rPr>
              <a:t>，与原始模型的精度相差无几。同时，该模型在</a:t>
            </a:r>
            <a:r>
              <a:rPr lang="en-US" altLang="zh-CN" sz="1200" b="0" i="0" kern="1200" dirty="0">
                <a:solidFill>
                  <a:schemeClr val="tx1"/>
                </a:solidFill>
                <a:effectLst/>
                <a:latin typeface="+mn-lt"/>
                <a:ea typeface="+mn-ea"/>
                <a:cs typeface="+mn-cs"/>
              </a:rPr>
              <a:t>Google Pixel 2 Phone</a:t>
            </a:r>
            <a:r>
              <a:rPr lang="zh-CN" altLang="en-US" sz="1200" b="0" i="0" kern="1200" dirty="0">
                <a:solidFill>
                  <a:schemeClr val="tx1"/>
                </a:solidFill>
                <a:effectLst/>
                <a:latin typeface="+mn-lt"/>
                <a:ea typeface="+mn-ea"/>
                <a:cs typeface="+mn-cs"/>
              </a:rPr>
              <a:t>的处理速度达到</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9D36DE1-B6D8-4499-95F5-200AEB62EBAE}"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E82B16-0CCF-4345-A61B-EAA071E6D4DF}"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BED06FD-1A69-4AB0-8365-EF71166EE243}"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63895EBB-C9C3-46A8-BF73-2D2BA565B6A7}" type="datetime1">
              <a:rPr lang="zh-CN" altLang="en-US" smtClean="0"/>
              <a:t>2020-10-23</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94BFCE-6C81-4A8B-92E3-AF458D824978}"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35BE1-D3C9-4E4B-A061-AA13A5708E29}" type="datetime1">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75AA78-CE8D-46FA-AAA4-95E30370B21B}"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A06291-D7F4-4A41-BC3B-41B67C5CEB36}" type="datetime1">
              <a:rPr lang="zh-CN" altLang="en-US" smtClean="0"/>
              <a:t>2020-10-23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550058-6022-437D-A378-3D7E85A48993}" type="datetime1">
              <a:rPr lang="zh-CN" altLang="en-US" smtClean="0"/>
              <a:t>2020-10-23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FB4CE7-E292-4F19-90AD-AFA23A36248A}" type="datetime1">
              <a:rPr lang="zh-CN" altLang="en-US" smtClean="0"/>
              <a:t>2020-10-23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7BF774-6AD2-4FDC-833C-BA67F9C89DB8}"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436B49-6E4B-4B92-A639-3755A89F8510}" type="datetime1">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EB2F370-786D-4291-9312-4ADD8B0F81E3}" type="datetime1">
              <a:rPr lang="zh-CN" altLang="en-US" smtClean="0"/>
              <a:t>2020-10-23</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646331"/>
          </a:xfrm>
          <a:prstGeom prst="rect">
            <a:avLst/>
          </a:prstGeom>
          <a:noFill/>
        </p:spPr>
        <p:txBody>
          <a:bodyPr wrap="square" rtlCol="0">
            <a:spAutoFit/>
          </a:bodyPr>
          <a:lstStyle/>
          <a:p>
            <a:r>
              <a:rPr lang="zh-CN" altLang="en-US" dirty="0" smtClean="0">
                <a:solidFill>
                  <a:schemeClr val="bg1"/>
                </a:solidFill>
                <a:sym typeface="+mn-ea"/>
              </a:rPr>
              <a:t>田博文</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
        <p:nvSpPr>
          <p:cNvPr id="2" name="日期占位符 1"/>
          <p:cNvSpPr>
            <a:spLocks noGrp="1"/>
          </p:cNvSpPr>
          <p:nvPr>
            <p:ph type="dt" sz="half" idx="10"/>
          </p:nvPr>
        </p:nvSpPr>
        <p:spPr/>
        <p:txBody>
          <a:bodyPr/>
          <a:lstStyle/>
          <a:p>
            <a:fld id="{767F9191-78F9-4FCE-96FD-F2BC0432A873}"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3"/>
          <a:stretch>
            <a:fillRect/>
          </a:stretch>
        </p:blipFill>
        <p:spPr>
          <a:xfrm>
            <a:off x="1043608" y="1456420"/>
            <a:ext cx="7078603" cy="2722540"/>
          </a:xfrm>
          <a:prstGeom prst="rect">
            <a:avLst/>
          </a:prstGeom>
        </p:spPr>
      </p:pic>
      <p:sp>
        <p:nvSpPr>
          <p:cNvPr id="2" name="矩形 1"/>
          <p:cNvSpPr/>
          <p:nvPr/>
        </p:nvSpPr>
        <p:spPr>
          <a:xfrm>
            <a:off x="5544108" y="562417"/>
            <a:ext cx="2291012" cy="369332"/>
          </a:xfrm>
          <a:prstGeom prst="rect">
            <a:avLst/>
          </a:prstGeom>
        </p:spPr>
        <p:txBody>
          <a:bodyPr wrap="none">
            <a:spAutoFit/>
          </a:bodyPr>
          <a:lstStyle/>
          <a:p>
            <a:r>
              <a:rPr lang="en-US" altLang="zh-CN" b="1" dirty="0">
                <a:solidFill>
                  <a:srgbClr val="121212"/>
                </a:solidFill>
                <a:latin typeface="-apple-system"/>
              </a:rPr>
              <a:t>person independent</a:t>
            </a:r>
            <a:endParaRPr lang="zh-CN" altLang="en-US" dirty="0"/>
          </a:p>
        </p:txBody>
      </p:sp>
      <p:sp>
        <p:nvSpPr>
          <p:cNvPr id="3" name="日期占位符 2"/>
          <p:cNvSpPr>
            <a:spLocks noGrp="1"/>
          </p:cNvSpPr>
          <p:nvPr>
            <p:ph type="dt" sz="half" idx="10"/>
          </p:nvPr>
        </p:nvSpPr>
        <p:spPr/>
        <p:txBody>
          <a:bodyPr/>
          <a:lstStyle/>
          <a:p>
            <a:fld id="{E2E9EDBA-BAE2-49F9-8770-38D9C5DFF8BE}"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10</a:t>
            </a:fld>
            <a:endParaRPr lang="zh-CN" altLang="en-US"/>
          </a:p>
        </p:txBody>
      </p:sp>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
        <p:nvSpPr>
          <p:cNvPr id="2" name="日期占位符 1"/>
          <p:cNvSpPr>
            <a:spLocks noGrp="1"/>
          </p:cNvSpPr>
          <p:nvPr>
            <p:ph type="dt" sz="half" idx="10"/>
          </p:nvPr>
        </p:nvSpPr>
        <p:spPr/>
        <p:txBody>
          <a:bodyPr/>
          <a:lstStyle/>
          <a:p>
            <a:fld id="{9DEA585A-7BEC-474A-8549-68596CB70708}"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11</a:t>
            </a:fld>
            <a:endParaRPr lang="zh-CN" altLang="en-US"/>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
        <p:nvSpPr>
          <p:cNvPr id="3" name="文本框 2"/>
          <p:cNvSpPr txBox="1"/>
          <p:nvPr/>
        </p:nvSpPr>
        <p:spPr>
          <a:xfrm>
            <a:off x="3581890" y="4417093"/>
            <a:ext cx="1800200" cy="369332"/>
          </a:xfrm>
          <a:prstGeom prst="rect">
            <a:avLst/>
          </a:prstGeom>
          <a:noFill/>
        </p:spPr>
        <p:txBody>
          <a:bodyPr wrap="square" rtlCol="0">
            <a:spAutoFit/>
          </a:bodyPr>
          <a:lstStyle/>
          <a:p>
            <a:r>
              <a:rPr lang="zh-CN" altLang="en-US" dirty="0"/>
              <a:t>精度：</a:t>
            </a:r>
            <a:r>
              <a:rPr lang="en-US" altLang="zh-CN" dirty="0"/>
              <a:t>6.3°</a:t>
            </a:r>
            <a:endParaRPr lang="zh-CN" altLang="en-US" dirty="0"/>
          </a:p>
        </p:txBody>
      </p:sp>
      <p:sp>
        <p:nvSpPr>
          <p:cNvPr id="4" name="日期占位符 3"/>
          <p:cNvSpPr>
            <a:spLocks noGrp="1"/>
          </p:cNvSpPr>
          <p:nvPr>
            <p:ph type="dt" sz="half" idx="10"/>
          </p:nvPr>
        </p:nvSpPr>
        <p:spPr/>
        <p:txBody>
          <a:bodyPr/>
          <a:lstStyle/>
          <a:p>
            <a:fld id="{58ECDD61-08C8-450B-80E5-31EC44707D81}"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12</a:t>
            </a:fld>
            <a:endParaRPr lang="zh-CN" altLang="en-US"/>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
        <p:nvSpPr>
          <p:cNvPr id="3" name="日期占位符 2"/>
          <p:cNvSpPr>
            <a:spLocks noGrp="1"/>
          </p:cNvSpPr>
          <p:nvPr>
            <p:ph type="dt" sz="half" idx="10"/>
          </p:nvPr>
        </p:nvSpPr>
        <p:spPr/>
        <p:txBody>
          <a:bodyPr/>
          <a:lstStyle/>
          <a:p>
            <a:fld id="{0276C544-8AA3-48BC-A047-51DD90D2A9C7}"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13</a:t>
            </a:fld>
            <a:endParaRPr lang="zh-CN" altLang="en-US"/>
          </a:p>
        </p:txBody>
      </p:sp>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
        <p:nvSpPr>
          <p:cNvPr id="4" name="文本框 3"/>
          <p:cNvSpPr txBox="1"/>
          <p:nvPr/>
        </p:nvSpPr>
        <p:spPr>
          <a:xfrm>
            <a:off x="6192180" y="4497410"/>
            <a:ext cx="1440160" cy="369332"/>
          </a:xfrm>
          <a:prstGeom prst="rect">
            <a:avLst/>
          </a:prstGeom>
          <a:noFill/>
        </p:spPr>
        <p:txBody>
          <a:bodyPr wrap="square" rtlCol="0">
            <a:spAutoFit/>
          </a:bodyPr>
          <a:lstStyle/>
          <a:p>
            <a:r>
              <a:rPr lang="zh-CN" altLang="en-US" dirty="0"/>
              <a:t>精度：</a:t>
            </a:r>
            <a:r>
              <a:rPr lang="en-US" altLang="zh-CN" dirty="0"/>
              <a:t>5.4°</a:t>
            </a:r>
            <a:endParaRPr lang="zh-CN" altLang="en-US" dirty="0"/>
          </a:p>
        </p:txBody>
      </p:sp>
      <p:sp>
        <p:nvSpPr>
          <p:cNvPr id="5" name="日期占位符 4"/>
          <p:cNvSpPr>
            <a:spLocks noGrp="1"/>
          </p:cNvSpPr>
          <p:nvPr>
            <p:ph type="dt" sz="half" idx="10"/>
          </p:nvPr>
        </p:nvSpPr>
        <p:spPr/>
        <p:txBody>
          <a:bodyPr/>
          <a:lstStyle/>
          <a:p>
            <a:fld id="{9FF6DB0B-A9B8-4BD6-AFD8-108DF4760690}"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14</a:t>
            </a:fld>
            <a:endParaRPr lang="zh-CN" altLang="en-US"/>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Feng Lu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74086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2018 Appearance-Based Gaze Estimation via Evaluation-Guided Asymmetric Regression</a:t>
            </a:r>
          </a:p>
        </p:txBody>
      </p:sp>
      <p:pic>
        <p:nvPicPr>
          <p:cNvPr id="5" name="图片 4"/>
          <p:cNvPicPr>
            <a:picLocks noChangeAspect="1"/>
          </p:cNvPicPr>
          <p:nvPr/>
        </p:nvPicPr>
        <p:blipFill>
          <a:blip r:embed="rId3"/>
          <a:stretch>
            <a:fillRect/>
          </a:stretch>
        </p:blipFill>
        <p:spPr>
          <a:xfrm>
            <a:off x="755576" y="1276400"/>
            <a:ext cx="7641524" cy="3274939"/>
          </a:xfrm>
          <a:prstGeom prst="rect">
            <a:avLst/>
          </a:prstGeom>
        </p:spPr>
      </p:pic>
      <p:sp>
        <p:nvSpPr>
          <p:cNvPr id="6" name="文本框 5"/>
          <p:cNvSpPr txBox="1"/>
          <p:nvPr/>
        </p:nvSpPr>
        <p:spPr>
          <a:xfrm>
            <a:off x="467544" y="931749"/>
            <a:ext cx="2016224" cy="369332"/>
          </a:xfrm>
          <a:prstGeom prst="rect">
            <a:avLst/>
          </a:prstGeom>
          <a:noFill/>
        </p:spPr>
        <p:txBody>
          <a:bodyPr wrap="square" rtlCol="0">
            <a:spAutoFit/>
          </a:bodyPr>
          <a:lstStyle/>
          <a:p>
            <a:r>
              <a:rPr lang="zh-CN" altLang="en-US" dirty="0"/>
              <a:t>双眼 不对称回归</a:t>
            </a:r>
          </a:p>
        </p:txBody>
      </p:sp>
      <p:sp>
        <p:nvSpPr>
          <p:cNvPr id="7" name="文本框 6"/>
          <p:cNvSpPr txBox="1"/>
          <p:nvPr/>
        </p:nvSpPr>
        <p:spPr>
          <a:xfrm>
            <a:off x="3887924" y="4624772"/>
            <a:ext cx="1836204" cy="369332"/>
          </a:xfrm>
          <a:prstGeom prst="rect">
            <a:avLst/>
          </a:prstGeom>
          <a:noFill/>
        </p:spPr>
        <p:txBody>
          <a:bodyPr wrap="square" rtlCol="0">
            <a:spAutoFit/>
          </a:bodyPr>
          <a:lstStyle/>
          <a:p>
            <a:r>
              <a:rPr lang="en-US" altLang="zh-CN" dirty="0" err="1"/>
              <a:t>MPIIGaze</a:t>
            </a:r>
            <a:r>
              <a:rPr lang="en-US" altLang="zh-CN" dirty="0"/>
              <a:t> 5.0°</a:t>
            </a:r>
            <a:endParaRPr lang="zh-CN" altLang="en-US" dirty="0"/>
          </a:p>
        </p:txBody>
      </p:sp>
      <p:sp>
        <p:nvSpPr>
          <p:cNvPr id="8" name="文本框 7"/>
          <p:cNvSpPr txBox="1"/>
          <p:nvPr/>
        </p:nvSpPr>
        <p:spPr>
          <a:xfrm>
            <a:off x="3311860" y="931749"/>
            <a:ext cx="3168352" cy="369332"/>
          </a:xfrm>
          <a:prstGeom prst="rect">
            <a:avLst/>
          </a:prstGeom>
          <a:noFill/>
        </p:spPr>
        <p:txBody>
          <a:bodyPr wrap="square" rtlCol="0">
            <a:spAutoFit/>
          </a:bodyPr>
          <a:lstStyle/>
          <a:p>
            <a:r>
              <a:rPr lang="zh-CN" altLang="en-US" dirty="0"/>
              <a:t>前提假设：获得头部姿态</a:t>
            </a:r>
          </a:p>
        </p:txBody>
      </p:sp>
      <p:sp>
        <p:nvSpPr>
          <p:cNvPr id="2" name="日期占位符 1"/>
          <p:cNvSpPr>
            <a:spLocks noGrp="1"/>
          </p:cNvSpPr>
          <p:nvPr>
            <p:ph type="dt" sz="half" idx="10"/>
          </p:nvPr>
        </p:nvSpPr>
        <p:spPr/>
        <p:txBody>
          <a:bodyPr/>
          <a:lstStyle/>
          <a:p>
            <a:fld id="{EE98A316-E756-4DD8-BA95-FD1D2497F20F}"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15</a:t>
            </a:fld>
            <a:endParaRPr lang="zh-CN" altLang="en-US"/>
          </a:p>
        </p:txBody>
      </p:sp>
    </p:spTree>
    <p:extLst>
      <p:ext uri="{BB962C8B-B14F-4D97-AF65-F5344CB8AC3E}">
        <p14:creationId xmlns:p14="http://schemas.microsoft.com/office/powerpoint/2010/main" val="373046191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646331"/>
          </a:xfrm>
          <a:prstGeom prst="rect">
            <a:avLst/>
          </a:prstGeom>
          <a:noFill/>
        </p:spPr>
        <p:txBody>
          <a:bodyPr wrap="square" rtlCol="0">
            <a:spAutoFit/>
          </a:bodyPr>
          <a:lstStyle/>
          <a:p>
            <a:r>
              <a:rPr lang="zh-CN" altLang="en-US" dirty="0"/>
              <a:t>创新：</a:t>
            </a:r>
            <a:r>
              <a:rPr lang="en-US" altLang="zh-CN" dirty="0"/>
              <a:t>Attention</a:t>
            </a:r>
            <a:r>
              <a:rPr lang="zh-CN" altLang="en-US" dirty="0"/>
              <a:t>计算</a:t>
            </a:r>
            <a:r>
              <a:rPr lang="zh-CN" altLang="en-US" dirty="0" smtClean="0"/>
              <a:t>权重，</a:t>
            </a:r>
            <a:r>
              <a:rPr lang="en-US" altLang="zh-CN" dirty="0" err="1" smtClean="0"/>
              <a:t>MPIIgaze</a:t>
            </a:r>
            <a:r>
              <a:rPr lang="en-US" altLang="zh-CN" dirty="0" smtClean="0"/>
              <a:t> 4.8°</a:t>
            </a:r>
            <a:endParaRPr lang="zh-CN" altLang="en-US" dirty="0"/>
          </a:p>
        </p:txBody>
      </p:sp>
      <p:sp>
        <p:nvSpPr>
          <p:cNvPr id="2" name="日期占位符 1"/>
          <p:cNvSpPr>
            <a:spLocks noGrp="1"/>
          </p:cNvSpPr>
          <p:nvPr>
            <p:ph type="dt" sz="half" idx="10"/>
          </p:nvPr>
        </p:nvSpPr>
        <p:spPr/>
        <p:txBody>
          <a:bodyPr/>
          <a:lstStyle/>
          <a:p>
            <a:fld id="{C22C0DC1-D2A4-4FAE-9391-06501F931ECC}"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16</a:t>
            </a:fld>
            <a:endParaRPr lang="zh-CN" altLang="en-US"/>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7C2C1DDA-00B1-47C5-9FA3-411FEE85C695}"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17</a:t>
            </a:fld>
            <a:endParaRPr lang="zh-CN" altLang="en-US"/>
          </a:p>
        </p:txBody>
      </p:sp>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
        <p:nvSpPr>
          <p:cNvPr id="4" name="日期占位符 3"/>
          <p:cNvSpPr>
            <a:spLocks noGrp="1"/>
          </p:cNvSpPr>
          <p:nvPr>
            <p:ph type="dt" sz="half" idx="10"/>
          </p:nvPr>
        </p:nvSpPr>
        <p:spPr/>
        <p:txBody>
          <a:bodyPr/>
          <a:lstStyle/>
          <a:p>
            <a:fld id="{01DDFA95-860C-4187-96EF-EFFA53353E40}"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18</a:t>
            </a:fld>
            <a:endParaRPr lang="zh-CN" altLang="en-US"/>
          </a:p>
        </p:txBody>
      </p:sp>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
        <p:nvSpPr>
          <p:cNvPr id="4" name="日期占位符 3"/>
          <p:cNvSpPr>
            <a:spLocks noGrp="1"/>
          </p:cNvSpPr>
          <p:nvPr>
            <p:ph type="dt" sz="half" idx="10"/>
          </p:nvPr>
        </p:nvSpPr>
        <p:spPr/>
        <p:txBody>
          <a:bodyPr/>
          <a:lstStyle/>
          <a:p>
            <a:fld id="{6F798D74-C72C-48EA-8E22-16BAB12AE25C}"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19</a:t>
            </a:fld>
            <a:endParaRPr lang="zh-CN" altLang="en-US"/>
          </a:p>
        </p:txBody>
      </p:sp>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2520219"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25908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1997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391023"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162421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Introduction</a:t>
            </a:r>
          </a:p>
        </p:txBody>
      </p:sp>
      <p:sp>
        <p:nvSpPr>
          <p:cNvPr id="14" name="Freeform 11"/>
          <p:cNvSpPr/>
          <p:nvPr/>
        </p:nvSpPr>
        <p:spPr bwMode="auto">
          <a:xfrm rot="10800000">
            <a:off x="6164282" y="239252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227227" y="252946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 name="文本框 1"/>
          <p:cNvSpPr txBox="1"/>
          <p:nvPr/>
        </p:nvSpPr>
        <p:spPr>
          <a:xfrm>
            <a:off x="3409199"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Dataset</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289434" y="311732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Reference</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fld id="{BC6E4EF5-247A-4FA9-A600-5A7AD608BA68}"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21" presetClass="entr" presetSubtype="1" fill="hold" grpId="0" nodeType="withEffect">
                                  <p:stCondLst>
                                    <p:cond delay="203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700"/>
                                        <p:tgtEl>
                                          <p:spTgt spid="10"/>
                                        </p:tgtEl>
                                      </p:cBhvr>
                                    </p:animEffect>
                                  </p:childTnLst>
                                </p:cTn>
                              </p:par>
                              <p:par>
                                <p:cTn id="27" presetID="8" presetClass="emph" presetSubtype="0" repeatCount="indefinite" fill="hold" grpId="1" nodeType="withEffect">
                                  <p:stCondLst>
                                    <p:cond delay="2730"/>
                                  </p:stCondLst>
                                  <p:childTnLst>
                                    <p:animRot by="21600000">
                                      <p:cBhvr>
                                        <p:cTn id="28" dur="2000" fill="hold"/>
                                        <p:tgtEl>
                                          <p:spTgt spid="10"/>
                                        </p:tgtEl>
                                        <p:attrNameLst>
                                          <p:attrName>r</p:attrName>
                                        </p:attrNameLst>
                                      </p:cBhvr>
                                    </p:animRot>
                                  </p:childTnLst>
                                </p:cTn>
                              </p:par>
                              <p:par>
                                <p:cTn id="29" presetID="2" presetClass="entr" presetSubtype="4" accel="72000" fill="hold" grpId="0" nodeType="withEffect">
                                  <p:stCondLst>
                                    <p:cond delay="273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1" presetClass="entr" presetSubtype="1" fill="hold" grpId="0" nodeType="withEffect">
                                  <p:stCondLst>
                                    <p:cond delay="523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par>
                                <p:cTn id="36" presetID="8" presetClass="emph" presetSubtype="0" repeatCount="indefinite" fill="hold" grpId="1" nodeType="withEffect">
                                  <p:stCondLst>
                                    <p:cond delay="5730"/>
                                  </p:stCondLst>
                                  <p:childTnLst>
                                    <p:animRot by="21600000">
                                      <p:cBhvr>
                                        <p:cTn id="37" dur="2000" fill="hold"/>
                                        <p:tgtEl>
                                          <p:spTgt spid="14"/>
                                        </p:tgtEl>
                                        <p:attrNameLst>
                                          <p:attrName>r</p:attrName>
                                        </p:attrNameLst>
                                      </p:cBhvr>
                                    </p:animRot>
                                  </p:childTnLst>
                                </p:cTn>
                              </p:par>
                              <p:par>
                                <p:cTn id="38" presetID="2" presetClass="entr" presetSubtype="4" accel="72000" fill="hold" grpId="0" nodeType="withEffect">
                                  <p:stCondLst>
                                    <p:cond delay="573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00" fill="hold"/>
                                        <p:tgtEl>
                                          <p:spTgt spid="15"/>
                                        </p:tgtEl>
                                        <p:attrNameLst>
                                          <p:attrName>ppt_x</p:attrName>
                                        </p:attrNameLst>
                                      </p:cBhvr>
                                      <p:tavLst>
                                        <p:tav tm="0">
                                          <p:val>
                                            <p:strVal val="#ppt_x"/>
                                          </p:val>
                                        </p:tav>
                                        <p:tav tm="100000">
                                          <p:val>
                                            <p:strVal val="#ppt_x"/>
                                          </p:val>
                                        </p:tav>
                                      </p:tavLst>
                                    </p:anim>
                                    <p:anim calcmode="lin" valueType="num">
                                      <p:cBhvr additive="base">
                                        <p:cTn id="41" dur="7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accel="72000" fill="hold" grpId="0" nodeType="withEffect">
                                  <p:stCondLst>
                                    <p:cond delay="930"/>
                                  </p:stCondLst>
                                  <p:iterate type="lt">
                                    <p:tmPct val="0"/>
                                  </p:iterate>
                                  <p:childTnLst>
                                    <p:set>
                                      <p:cBhvr>
                                        <p:cTn id="43" dur="1" fill="hold">
                                          <p:stCondLst>
                                            <p:cond delay="0"/>
                                          </p:stCondLst>
                                        </p:cTn>
                                        <p:tgtEl>
                                          <p:spTgt spid="2"/>
                                        </p:tgtEl>
                                        <p:attrNameLst>
                                          <p:attrName>style.visibility</p:attrName>
                                        </p:attrNameLst>
                                      </p:cBhvr>
                                      <p:to>
                                        <p:strVal val="visible"/>
                                      </p:to>
                                    </p:set>
                                    <p:anim calcmode="lin" valueType="num">
                                      <p:cBhvr additive="base">
                                        <p:cTn id="44" dur="600" fill="hold"/>
                                        <p:tgtEl>
                                          <p:spTgt spid="2"/>
                                        </p:tgtEl>
                                        <p:attrNameLst>
                                          <p:attrName>ppt_x</p:attrName>
                                        </p:attrNameLst>
                                      </p:cBhvr>
                                      <p:tavLst>
                                        <p:tav tm="0">
                                          <p:val>
                                            <p:strVal val="#ppt_x"/>
                                          </p:val>
                                        </p:tav>
                                        <p:tav tm="100000">
                                          <p:val>
                                            <p:strVal val="#ppt_x"/>
                                          </p:val>
                                        </p:tav>
                                      </p:tavLst>
                                    </p:anim>
                                    <p:anim calcmode="lin" valueType="num">
                                      <p:cBhvr additive="base">
                                        <p:cTn id="45" dur="600" fill="hold"/>
                                        <p:tgtEl>
                                          <p:spTgt spid="2"/>
                                        </p:tgtEl>
                                        <p:attrNameLst>
                                          <p:attrName>ppt_y</p:attrName>
                                        </p:attrNameLst>
                                      </p:cBhvr>
                                      <p:tavLst>
                                        <p:tav tm="0">
                                          <p:val>
                                            <p:strVal val="1+#ppt_h/2"/>
                                          </p:val>
                                        </p:tav>
                                        <p:tav tm="100000">
                                          <p:val>
                                            <p:strVal val="#ppt_y"/>
                                          </p:val>
                                        </p:tav>
                                      </p:tavLst>
                                    </p:anim>
                                  </p:childTnLst>
                                </p:cTn>
                              </p:par>
                              <p:par>
                                <p:cTn id="46" presetID="2" presetClass="entr" presetSubtype="4" accel="72000" fill="hold" grpId="0" nodeType="withEffect">
                                  <p:stCondLst>
                                    <p:cond delay="930"/>
                                  </p:stCondLst>
                                  <p:iterate type="lt">
                                    <p:tmPct val="0"/>
                                  </p:iterate>
                                  <p:childTnLst>
                                    <p:set>
                                      <p:cBhvr>
                                        <p:cTn id="47" dur="1" fill="hold">
                                          <p:stCondLst>
                                            <p:cond delay="0"/>
                                          </p:stCondLst>
                                        </p:cTn>
                                        <p:tgtEl>
                                          <p:spTgt spid="4"/>
                                        </p:tgtEl>
                                        <p:attrNameLst>
                                          <p:attrName>style.visibility</p:attrName>
                                        </p:attrNameLst>
                                      </p:cBhvr>
                                      <p:to>
                                        <p:strVal val="visible"/>
                                      </p:to>
                                    </p:set>
                                    <p:anim calcmode="lin" valueType="num">
                                      <p:cBhvr additive="base">
                                        <p:cTn id="48" dur="600" fill="hold"/>
                                        <p:tgtEl>
                                          <p:spTgt spid="4"/>
                                        </p:tgtEl>
                                        <p:attrNameLst>
                                          <p:attrName>ppt_x</p:attrName>
                                        </p:attrNameLst>
                                      </p:cBhvr>
                                      <p:tavLst>
                                        <p:tav tm="0">
                                          <p:val>
                                            <p:strVal val="#ppt_x"/>
                                          </p:val>
                                        </p:tav>
                                        <p:tav tm="100000">
                                          <p:val>
                                            <p:strVal val="#ppt_x"/>
                                          </p:val>
                                        </p:tav>
                                      </p:tavLst>
                                    </p:anim>
                                    <p:anim calcmode="lin" valueType="num">
                                      <p:cBhvr additive="base">
                                        <p:cTn id="49" dur="6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2"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sp>
        <p:nvSpPr>
          <p:cNvPr id="2" name="文本框 1"/>
          <p:cNvSpPr txBox="1"/>
          <p:nvPr/>
        </p:nvSpPr>
        <p:spPr>
          <a:xfrm>
            <a:off x="1547664" y="4478593"/>
            <a:ext cx="5328592" cy="646331"/>
          </a:xfrm>
          <a:prstGeom prst="rect">
            <a:avLst/>
          </a:prstGeom>
          <a:noFill/>
        </p:spPr>
        <p:txBody>
          <a:bodyPr wrap="square" rtlCol="0">
            <a:spAutoFit/>
          </a:bodyPr>
          <a:lstStyle/>
          <a:p>
            <a:r>
              <a:rPr lang="zh-CN" altLang="en-US" dirty="0"/>
              <a:t>模型在</a:t>
            </a:r>
            <a:r>
              <a:rPr lang="en-US" altLang="zh-CN" dirty="0"/>
              <a:t>iPhone</a:t>
            </a:r>
            <a:r>
              <a:rPr lang="zh-CN" altLang="en-US" dirty="0"/>
              <a:t>上的误差是</a:t>
            </a:r>
            <a:r>
              <a:rPr lang="en-US" altLang="zh-CN" dirty="0"/>
              <a:t>1.71cm</a:t>
            </a:r>
            <a:r>
              <a:rPr lang="zh-CN" altLang="en-US" dirty="0"/>
              <a:t>，而在平板上的误差是</a:t>
            </a:r>
            <a:r>
              <a:rPr lang="en-US" altLang="zh-CN" dirty="0"/>
              <a:t>2.53cm</a:t>
            </a:r>
            <a:endParaRPr lang="zh-CN" altLang="en-US" dirty="0"/>
          </a:p>
        </p:txBody>
      </p:sp>
      <p:sp>
        <p:nvSpPr>
          <p:cNvPr id="3" name="日期占位符 2"/>
          <p:cNvSpPr>
            <a:spLocks noGrp="1"/>
          </p:cNvSpPr>
          <p:nvPr>
            <p:ph type="dt" sz="half" idx="10"/>
          </p:nvPr>
        </p:nvSpPr>
        <p:spPr/>
        <p:txBody>
          <a:bodyPr/>
          <a:lstStyle/>
          <a:p>
            <a:fld id="{795DAEB9-DC77-4FFE-9E89-C33A5E066B03}"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20</a:t>
            </a:fld>
            <a:endParaRPr lang="zh-CN" altLang="en-US"/>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a:t>GazeCapture</a:t>
            </a:r>
            <a:endParaRPr lang="zh-CN" altLang="en-US" dirty="0"/>
          </a:p>
        </p:txBody>
      </p:sp>
      <p:sp>
        <p:nvSpPr>
          <p:cNvPr id="4" name="日期占位符 3"/>
          <p:cNvSpPr>
            <a:spLocks noGrp="1"/>
          </p:cNvSpPr>
          <p:nvPr>
            <p:ph type="dt" sz="half" idx="10"/>
          </p:nvPr>
        </p:nvSpPr>
        <p:spPr/>
        <p:txBody>
          <a:bodyPr/>
          <a:lstStyle/>
          <a:p>
            <a:fld id="{8419922E-0F8C-46A7-B286-08054E6E0E8B}"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21</a:t>
            </a:fld>
            <a:endParaRPr lang="zh-CN" altLang="en-US"/>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552661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a:t>
            </a:r>
            <a:r>
              <a:rPr lang="zh-CN" altLang="en-US" sz="1400" dirty="0" smtClean="0">
                <a:solidFill>
                  <a:srgbClr val="121212"/>
                </a:solidFill>
                <a:latin typeface="-apple-system"/>
              </a:rPr>
              <a:t>坐标，</a:t>
            </a:r>
            <a:r>
              <a:rPr lang="en-US" altLang="zh-CN" sz="1400" dirty="0" smtClean="0">
                <a:solidFill>
                  <a:srgbClr val="121212"/>
                </a:solidFill>
                <a:latin typeface="-apple-system"/>
              </a:rPr>
              <a:t>iPHone1.78cm</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
        <p:nvSpPr>
          <p:cNvPr id="4" name="日期占位符 3"/>
          <p:cNvSpPr>
            <a:spLocks noGrp="1"/>
          </p:cNvSpPr>
          <p:nvPr>
            <p:ph type="dt" sz="half" idx="10"/>
          </p:nvPr>
        </p:nvSpPr>
        <p:spPr/>
        <p:txBody>
          <a:bodyPr/>
          <a:lstStyle/>
          <a:p>
            <a:fld id="{85B6483B-674C-49AB-8454-14A8178C3EE7}"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22</a:t>
            </a:fld>
            <a:endParaRPr lang="zh-CN" altLang="en-US"/>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问题</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1871700" y="1223614"/>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数据集的标注本身有问题，影响了正确率的提升</a:t>
            </a:r>
            <a:endParaRPr lang="en-US" altLang="zh-CN" dirty="0"/>
          </a:p>
          <a:p>
            <a:r>
              <a:rPr lang="en-US" altLang="zh-CN" dirty="0"/>
              <a:t>3.</a:t>
            </a:r>
            <a:r>
              <a:rPr lang="zh-CN" altLang="en-US" dirty="0"/>
              <a:t>泛化能力差，不同数据集上效果不同</a:t>
            </a:r>
          </a:p>
        </p:txBody>
      </p:sp>
      <p:pic>
        <p:nvPicPr>
          <p:cNvPr id="2" name="图片 1">
            <a:extLst>
              <a:ext uri="{FF2B5EF4-FFF2-40B4-BE49-F238E27FC236}">
                <a16:creationId xmlns:a16="http://schemas.microsoft.com/office/drawing/2014/main" id="{C8AFC154-759C-43BF-B415-5402AFF5FE07}"/>
              </a:ext>
            </a:extLst>
          </p:cNvPr>
          <p:cNvPicPr>
            <a:picLocks noChangeAspect="1"/>
          </p:cNvPicPr>
          <p:nvPr/>
        </p:nvPicPr>
        <p:blipFill>
          <a:blip r:embed="rId3"/>
          <a:stretch>
            <a:fillRect/>
          </a:stretch>
        </p:blipFill>
        <p:spPr>
          <a:xfrm>
            <a:off x="1439652" y="2398875"/>
            <a:ext cx="6050804" cy="1737511"/>
          </a:xfrm>
          <a:prstGeom prst="rect">
            <a:avLst/>
          </a:prstGeom>
        </p:spPr>
      </p:pic>
      <p:sp>
        <p:nvSpPr>
          <p:cNvPr id="3" name="文本框 2">
            <a:extLst>
              <a:ext uri="{FF2B5EF4-FFF2-40B4-BE49-F238E27FC236}">
                <a16:creationId xmlns:a16="http://schemas.microsoft.com/office/drawing/2014/main" id="{7070F778-385C-4F89-9F1C-F130D24B8EDF}"/>
              </a:ext>
            </a:extLst>
          </p:cNvPr>
          <p:cNvSpPr txBox="1"/>
          <p:nvPr/>
        </p:nvSpPr>
        <p:spPr>
          <a:xfrm>
            <a:off x="5112060" y="4670056"/>
            <a:ext cx="3744416" cy="646331"/>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ETH-</a:t>
            </a:r>
            <a:r>
              <a:rPr lang="en-US" altLang="zh-CN" sz="1200" dirty="0" err="1">
                <a:latin typeface="Times New Roman" panose="02020603050405020304" pitchFamily="18" charset="0"/>
                <a:cs typeface="Times New Roman" panose="02020603050405020304" pitchFamily="18" charset="0"/>
              </a:rPr>
              <a:t>XGaze</a:t>
            </a:r>
            <a:r>
              <a:rPr lang="en-US" altLang="zh-CN" sz="1200" dirty="0">
                <a:latin typeface="Times New Roman" panose="02020603050405020304" pitchFamily="18" charset="0"/>
                <a:cs typeface="Times New Roman" panose="02020603050405020304" pitchFamily="18" charset="0"/>
              </a:rPr>
              <a:t>: A Large Scale Dataset for Gaze Estimation under Extreme Head Pose and Gaze Variation</a:t>
            </a:r>
          </a:p>
          <a:p>
            <a:endParaRPr lang="zh-CN" altLang="en-US" sz="1200" dirty="0">
              <a:latin typeface="Times New Roman" panose="02020603050405020304" pitchFamily="18" charset="0"/>
              <a:cs typeface="Times New Roman" panose="02020603050405020304" pitchFamily="18" charset="0"/>
            </a:endParaRPr>
          </a:p>
        </p:txBody>
      </p:sp>
      <p:sp>
        <p:nvSpPr>
          <p:cNvPr id="5" name="日期占位符 4"/>
          <p:cNvSpPr>
            <a:spLocks noGrp="1"/>
          </p:cNvSpPr>
          <p:nvPr>
            <p:ph type="dt" sz="half" idx="10"/>
          </p:nvPr>
        </p:nvSpPr>
        <p:spPr/>
        <p:txBody>
          <a:bodyPr/>
          <a:lstStyle/>
          <a:p>
            <a:fld id="{572B088B-2028-49E0-8BED-7C41CFB7D3CD}"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23</a:t>
            </a:fld>
            <a:endParaRPr lang="zh-CN" altLang="en-US"/>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196716" y="645840"/>
            <a:ext cx="230425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a:t>
            </a:r>
            <a:r>
              <a:rPr lang="zh-CN" altLang="en-US"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困难，标注问题</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3" name="左大括号 2"/>
          <p:cNvSpPr/>
          <p:nvPr/>
        </p:nvSpPr>
        <p:spPr>
          <a:xfrm>
            <a:off x="3275856" y="1902889"/>
            <a:ext cx="180020" cy="14041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12450" y="1780456"/>
            <a:ext cx="936104" cy="369332"/>
          </a:xfrm>
          <a:prstGeom prst="rect">
            <a:avLst/>
          </a:prstGeom>
          <a:noFill/>
        </p:spPr>
        <p:txBody>
          <a:bodyPr wrap="square" rtlCol="0">
            <a:spAutoFit/>
          </a:bodyPr>
          <a:lstStyle/>
          <a:p>
            <a:r>
              <a:rPr lang="en-US" altLang="zh-CN" dirty="0"/>
              <a:t>GAN</a:t>
            </a:r>
            <a:endParaRPr lang="zh-CN" altLang="en-US" dirty="0"/>
          </a:p>
        </p:txBody>
      </p:sp>
      <p:sp>
        <p:nvSpPr>
          <p:cNvPr id="7" name="文本框 6"/>
          <p:cNvSpPr txBox="1"/>
          <p:nvPr/>
        </p:nvSpPr>
        <p:spPr>
          <a:xfrm>
            <a:off x="3505822" y="3122379"/>
            <a:ext cx="936104" cy="369332"/>
          </a:xfrm>
          <a:prstGeom prst="rect">
            <a:avLst/>
          </a:prstGeom>
          <a:noFill/>
        </p:spPr>
        <p:txBody>
          <a:bodyPr wrap="square" rtlCol="0">
            <a:spAutoFit/>
          </a:bodyPr>
          <a:lstStyle/>
          <a:p>
            <a:r>
              <a:rPr lang="zh-CN" altLang="en-US" dirty="0"/>
              <a:t>无监督</a:t>
            </a:r>
          </a:p>
        </p:txBody>
      </p:sp>
      <p:sp>
        <p:nvSpPr>
          <p:cNvPr id="2" name="日期占位符 1"/>
          <p:cNvSpPr>
            <a:spLocks noGrp="1"/>
          </p:cNvSpPr>
          <p:nvPr>
            <p:ph type="dt" sz="half" idx="10"/>
          </p:nvPr>
        </p:nvSpPr>
        <p:spPr/>
        <p:txBody>
          <a:bodyPr/>
          <a:lstStyle/>
          <a:p>
            <a:fld id="{DC70B7DD-3556-4BDF-8831-4E43A30BE4E2}"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24</a:t>
            </a:fld>
            <a:endParaRPr lang="zh-CN" altLang="en-US"/>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解决方法</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196716" y="645728"/>
            <a:ext cx="2124236"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数据集收集困难，标注问题</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563888" y="4366374"/>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
        <p:nvSpPr>
          <p:cNvPr id="6" name="文本框 5"/>
          <p:cNvSpPr txBox="1"/>
          <p:nvPr/>
        </p:nvSpPr>
        <p:spPr>
          <a:xfrm>
            <a:off x="400402" y="991416"/>
            <a:ext cx="936104" cy="369332"/>
          </a:xfrm>
          <a:prstGeom prst="rect">
            <a:avLst/>
          </a:prstGeom>
          <a:noFill/>
        </p:spPr>
        <p:txBody>
          <a:bodyPr wrap="square" rtlCol="0">
            <a:spAutoFit/>
          </a:bodyPr>
          <a:lstStyle/>
          <a:p>
            <a:r>
              <a:rPr lang="en-US" altLang="zh-CN" dirty="0"/>
              <a:t>GAN</a:t>
            </a:r>
            <a:endParaRPr lang="zh-CN" altLang="en-US" dirty="0"/>
          </a:p>
        </p:txBody>
      </p:sp>
      <p:sp>
        <p:nvSpPr>
          <p:cNvPr id="2" name="日期占位符 1"/>
          <p:cNvSpPr>
            <a:spLocks noGrp="1"/>
          </p:cNvSpPr>
          <p:nvPr>
            <p:ph type="dt" sz="half" idx="10"/>
          </p:nvPr>
        </p:nvSpPr>
        <p:spPr/>
        <p:txBody>
          <a:bodyPr/>
          <a:lstStyle/>
          <a:p>
            <a:fld id="{57990DAB-6197-4588-8EE8-E4B370CACA88}"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25</a:t>
            </a:fld>
            <a:endParaRPr lang="zh-CN" altLang="en-US"/>
          </a:p>
        </p:txBody>
      </p:sp>
    </p:spTree>
    <p:extLst>
      <p:ext uri="{BB962C8B-B14F-4D97-AF65-F5344CB8AC3E}">
        <p14:creationId xmlns:p14="http://schemas.microsoft.com/office/powerpoint/2010/main" val="342799166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
        <p:nvSpPr>
          <p:cNvPr id="2" name="日期占位符 1"/>
          <p:cNvSpPr>
            <a:spLocks noGrp="1"/>
          </p:cNvSpPr>
          <p:nvPr>
            <p:ph type="dt" sz="half" idx="10"/>
          </p:nvPr>
        </p:nvSpPr>
        <p:spPr/>
        <p:txBody>
          <a:bodyPr/>
          <a:lstStyle/>
          <a:p>
            <a:fld id="{4FA8BEAC-92DD-4594-8A68-65B1DC0268AA}"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26</a:t>
            </a:fld>
            <a:endParaRPr lang="zh-CN" altLang="en-US"/>
          </a:p>
        </p:txBody>
      </p:sp>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32859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
        <p:nvSpPr>
          <p:cNvPr id="3" name="日期占位符 2"/>
          <p:cNvSpPr>
            <a:spLocks noGrp="1"/>
          </p:cNvSpPr>
          <p:nvPr>
            <p:ph type="dt" sz="half" idx="10"/>
          </p:nvPr>
        </p:nvSpPr>
        <p:spPr/>
        <p:txBody>
          <a:bodyPr/>
          <a:lstStyle/>
          <a:p>
            <a:fld id="{F292DEE3-03AB-4163-9C2E-6217BD0DDF49}"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27</a:t>
            </a:fld>
            <a:endParaRPr lang="zh-CN" altLang="en-US"/>
          </a:p>
        </p:txBody>
      </p:sp>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256584"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3" name="图片 2"/>
          <p:cNvPicPr>
            <a:picLocks noChangeAspect="1"/>
          </p:cNvPicPr>
          <p:nvPr/>
        </p:nvPicPr>
        <p:blipFill>
          <a:blip r:embed="rId3"/>
          <a:stretch>
            <a:fillRect/>
          </a:stretch>
        </p:blipFill>
        <p:spPr>
          <a:xfrm>
            <a:off x="2267744" y="918454"/>
            <a:ext cx="4140460" cy="4050029"/>
          </a:xfrm>
          <a:prstGeom prst="rect">
            <a:avLst/>
          </a:prstGeom>
        </p:spPr>
      </p:pic>
      <p:sp>
        <p:nvSpPr>
          <p:cNvPr id="2" name="日期占位符 1"/>
          <p:cNvSpPr>
            <a:spLocks noGrp="1"/>
          </p:cNvSpPr>
          <p:nvPr>
            <p:ph type="dt" sz="half" idx="10"/>
          </p:nvPr>
        </p:nvSpPr>
        <p:spPr/>
        <p:txBody>
          <a:bodyPr/>
          <a:lstStyle/>
          <a:p>
            <a:fld id="{F1F5E96F-5C3E-40AF-A792-61A7E2DC112D}"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28</a:t>
            </a:fld>
            <a:endParaRPr lang="zh-CN" altLang="en-US"/>
          </a:p>
        </p:txBody>
      </p:sp>
    </p:spTree>
    <p:extLst>
      <p:ext uri="{BB962C8B-B14F-4D97-AF65-F5344CB8AC3E}">
        <p14:creationId xmlns:p14="http://schemas.microsoft.com/office/powerpoint/2010/main" val="231308766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9706"/>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3" name="矩形 2"/>
          <p:cNvSpPr/>
          <p:nvPr/>
        </p:nvSpPr>
        <p:spPr>
          <a:xfrm>
            <a:off x="971600" y="1456420"/>
            <a:ext cx="6462464" cy="2308324"/>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这篇提到了一个问题，使用深度神经网络构建的回归器，基于外观的方法的精确度也被限制在</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度左右，在不同的用户之间具有不同的差异。这有很多原因，包括头部姿态，眼睛形状的变化，眼球内部结构的不同很难从外表中学习到。同时具有相同外观但内部结构不同的两个眼睛图像可以对应不同的注视方向。解决这个问题的一个简单的方法就是学习特定于人的模型，但是训练特定的模型需要大量的个人数据，这在实际中是不现实的。</a:t>
            </a:r>
            <a:endParaRPr lang="zh-CN" altLang="en-US" dirty="0"/>
          </a:p>
        </p:txBody>
      </p:sp>
      <p:sp>
        <p:nvSpPr>
          <p:cNvPr id="4" name="文本框 3"/>
          <p:cNvSpPr txBox="1"/>
          <p:nvPr/>
        </p:nvSpPr>
        <p:spPr>
          <a:xfrm>
            <a:off x="3707904" y="3936134"/>
            <a:ext cx="1836204" cy="369332"/>
          </a:xfrm>
          <a:prstGeom prst="rect">
            <a:avLst/>
          </a:prstGeom>
          <a:noFill/>
        </p:spPr>
        <p:txBody>
          <a:bodyPr wrap="square" rtlCol="0">
            <a:spAutoFit/>
          </a:bodyPr>
          <a:lstStyle/>
          <a:p>
            <a:r>
              <a:rPr lang="zh-CN" altLang="en-US" dirty="0"/>
              <a:t>个性化</a:t>
            </a:r>
          </a:p>
        </p:txBody>
      </p:sp>
      <p:sp>
        <p:nvSpPr>
          <p:cNvPr id="2" name="日期占位符 1"/>
          <p:cNvSpPr>
            <a:spLocks noGrp="1"/>
          </p:cNvSpPr>
          <p:nvPr>
            <p:ph type="dt" sz="half" idx="10"/>
          </p:nvPr>
        </p:nvSpPr>
        <p:spPr/>
        <p:txBody>
          <a:bodyPr/>
          <a:lstStyle/>
          <a:p>
            <a:fld id="{E4F71621-A6E0-414B-844C-0A829CBC4811}"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29</a:t>
            </a:fld>
            <a:endParaRPr lang="zh-CN" altLang="en-US"/>
          </a:p>
        </p:txBody>
      </p:sp>
      <p:sp>
        <p:nvSpPr>
          <p:cNvPr id="5" name="文本框 4"/>
          <p:cNvSpPr txBox="1"/>
          <p:nvPr/>
        </p:nvSpPr>
        <p:spPr>
          <a:xfrm>
            <a:off x="287524" y="1009418"/>
            <a:ext cx="1620180" cy="369332"/>
          </a:xfrm>
          <a:prstGeom prst="rect">
            <a:avLst/>
          </a:prstGeom>
          <a:noFill/>
        </p:spPr>
        <p:txBody>
          <a:bodyPr wrap="square" rtlCol="0">
            <a:spAutoFit/>
          </a:bodyPr>
          <a:lstStyle/>
          <a:p>
            <a:r>
              <a:rPr lang="zh-CN" altLang="en-US" dirty="0" smtClean="0"/>
              <a:t>泛化能力差</a:t>
            </a:r>
            <a:endParaRPr lang="zh-CN" altLang="en-US" dirty="0"/>
          </a:p>
        </p:txBody>
      </p:sp>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Introduction</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A6708CF1-B1C8-4D2B-835B-5AEB69117A73}"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2" name="左大括号 1"/>
          <p:cNvSpPr/>
          <p:nvPr/>
        </p:nvSpPr>
        <p:spPr>
          <a:xfrm>
            <a:off x="3203848" y="1780456"/>
            <a:ext cx="252028" cy="17281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599892" y="1595790"/>
            <a:ext cx="1332148" cy="369332"/>
          </a:xfrm>
          <a:prstGeom prst="rect">
            <a:avLst/>
          </a:prstGeom>
          <a:noFill/>
        </p:spPr>
        <p:txBody>
          <a:bodyPr wrap="square" rtlCol="0">
            <a:spAutoFit/>
          </a:bodyPr>
          <a:lstStyle/>
          <a:p>
            <a:r>
              <a:rPr lang="zh-CN" altLang="en-US" dirty="0"/>
              <a:t>线性映射</a:t>
            </a:r>
          </a:p>
        </p:txBody>
      </p:sp>
      <p:sp>
        <p:nvSpPr>
          <p:cNvPr id="7" name="文本框 6"/>
          <p:cNvSpPr txBox="1"/>
          <p:nvPr/>
        </p:nvSpPr>
        <p:spPr>
          <a:xfrm>
            <a:off x="3603511" y="3292624"/>
            <a:ext cx="1332148" cy="369332"/>
          </a:xfrm>
          <a:prstGeom prst="rect">
            <a:avLst/>
          </a:prstGeom>
          <a:noFill/>
        </p:spPr>
        <p:txBody>
          <a:bodyPr wrap="square" rtlCol="0">
            <a:spAutoFit/>
          </a:bodyPr>
          <a:lstStyle/>
          <a:p>
            <a:r>
              <a:rPr lang="zh-CN" altLang="en-US" dirty="0"/>
              <a:t>视线偏差</a:t>
            </a:r>
          </a:p>
        </p:txBody>
      </p:sp>
      <p:sp>
        <p:nvSpPr>
          <p:cNvPr id="8" name="文本框 7"/>
          <p:cNvSpPr txBox="1"/>
          <p:nvPr/>
        </p:nvSpPr>
        <p:spPr>
          <a:xfrm>
            <a:off x="395536" y="986770"/>
            <a:ext cx="1836204" cy="369332"/>
          </a:xfrm>
          <a:prstGeom prst="rect">
            <a:avLst/>
          </a:prstGeom>
          <a:noFill/>
        </p:spPr>
        <p:txBody>
          <a:bodyPr wrap="square" rtlCol="0">
            <a:spAutoFit/>
          </a:bodyPr>
          <a:lstStyle/>
          <a:p>
            <a:r>
              <a:rPr lang="zh-CN" altLang="en-US" dirty="0"/>
              <a:t>个性化</a:t>
            </a:r>
          </a:p>
        </p:txBody>
      </p:sp>
      <p:sp>
        <p:nvSpPr>
          <p:cNvPr id="3" name="矩形 2"/>
          <p:cNvSpPr/>
          <p:nvPr/>
        </p:nvSpPr>
        <p:spPr>
          <a:xfrm>
            <a:off x="1476935" y="2459886"/>
            <a:ext cx="1579278" cy="369332"/>
          </a:xfrm>
          <a:prstGeom prst="rect">
            <a:avLst/>
          </a:prstGeom>
        </p:spPr>
        <p:txBody>
          <a:bodyPr wrap="none">
            <a:spAutoFit/>
          </a:bodyPr>
          <a:lstStyle/>
          <a:p>
            <a:r>
              <a:rPr lang="zh-CN" altLang="en-US" b="1" dirty="0">
                <a:solidFill>
                  <a:srgbClr val="121212"/>
                </a:solidFill>
                <a:latin typeface="-apple-system"/>
              </a:rPr>
              <a:t>偏差消除方法</a:t>
            </a:r>
            <a:endParaRPr lang="zh-CN" altLang="en-US" b="1" i="0" dirty="0">
              <a:solidFill>
                <a:srgbClr val="121212"/>
              </a:solidFill>
              <a:effectLst/>
              <a:latin typeface="-apple-system"/>
            </a:endParaRPr>
          </a:p>
        </p:txBody>
      </p:sp>
      <p:sp>
        <p:nvSpPr>
          <p:cNvPr id="5" name="日期占位符 4"/>
          <p:cNvSpPr>
            <a:spLocks noGrp="1"/>
          </p:cNvSpPr>
          <p:nvPr>
            <p:ph type="dt" sz="half" idx="10"/>
          </p:nvPr>
        </p:nvSpPr>
        <p:spPr/>
        <p:txBody>
          <a:bodyPr/>
          <a:lstStyle/>
          <a:p>
            <a:fld id="{9076D9C7-DDBD-465E-BC3F-F2230E4EF6FF}" type="datetime1">
              <a:rPr lang="zh-CN" altLang="en-US" smtClean="0"/>
              <a:t>2020-10-23</a:t>
            </a:fld>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30</a:t>
            </a:fld>
            <a:endParaRPr lang="zh-CN" altLang="en-US"/>
          </a:p>
        </p:txBody>
      </p:sp>
    </p:spTree>
    <p:extLst>
      <p:ext uri="{BB962C8B-B14F-4D97-AF65-F5344CB8AC3E}">
        <p14:creationId xmlns:p14="http://schemas.microsoft.com/office/powerpoint/2010/main" val="194798607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3" name="图片 2"/>
          <p:cNvPicPr>
            <a:picLocks noChangeAspect="1"/>
          </p:cNvPicPr>
          <p:nvPr/>
        </p:nvPicPr>
        <p:blipFill>
          <a:blip r:embed="rId2"/>
          <a:stretch>
            <a:fillRect/>
          </a:stretch>
        </p:blipFill>
        <p:spPr>
          <a:xfrm>
            <a:off x="200412" y="1697032"/>
            <a:ext cx="8586213" cy="2795783"/>
          </a:xfrm>
          <a:prstGeom prst="rect">
            <a:avLst/>
          </a:prstGeom>
        </p:spPr>
      </p:pic>
      <p:sp>
        <p:nvSpPr>
          <p:cNvPr id="2" name="日期占位符 1"/>
          <p:cNvSpPr>
            <a:spLocks noGrp="1"/>
          </p:cNvSpPr>
          <p:nvPr>
            <p:ph type="dt" sz="half" idx="10"/>
          </p:nvPr>
        </p:nvSpPr>
        <p:spPr/>
        <p:txBody>
          <a:bodyPr/>
          <a:lstStyle/>
          <a:p>
            <a:fld id="{CBF51DD0-FB04-46C8-BA00-9EBE4D02F0DD}"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31</a:t>
            </a:fld>
            <a:endParaRPr lang="zh-CN" altLang="en-US"/>
          </a:p>
        </p:txBody>
      </p:sp>
    </p:spTree>
    <p:extLst>
      <p:ext uri="{BB962C8B-B14F-4D97-AF65-F5344CB8AC3E}">
        <p14:creationId xmlns:p14="http://schemas.microsoft.com/office/powerpoint/2010/main" val="197463828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4" name="文本框 3"/>
          <p:cNvSpPr txBox="1"/>
          <p:nvPr/>
        </p:nvSpPr>
        <p:spPr>
          <a:xfrm>
            <a:off x="323528" y="986770"/>
            <a:ext cx="1332148" cy="369332"/>
          </a:xfrm>
          <a:prstGeom prst="rect">
            <a:avLst/>
          </a:prstGeom>
          <a:noFill/>
        </p:spPr>
        <p:txBody>
          <a:bodyPr wrap="square" rtlCol="0">
            <a:spAutoFit/>
          </a:bodyPr>
          <a:lstStyle/>
          <a:p>
            <a:r>
              <a:rPr lang="zh-CN" altLang="en-US" dirty="0"/>
              <a:t>线性映射</a:t>
            </a:r>
          </a:p>
        </p:txBody>
      </p:sp>
      <p:pic>
        <p:nvPicPr>
          <p:cNvPr id="2" name="图片 1"/>
          <p:cNvPicPr>
            <a:picLocks noChangeAspect="1"/>
          </p:cNvPicPr>
          <p:nvPr/>
        </p:nvPicPr>
        <p:blipFill>
          <a:blip r:embed="rId2"/>
          <a:stretch>
            <a:fillRect/>
          </a:stretch>
        </p:blipFill>
        <p:spPr>
          <a:xfrm>
            <a:off x="1647044" y="1411123"/>
            <a:ext cx="6173061" cy="2152950"/>
          </a:xfrm>
          <a:prstGeom prst="rect">
            <a:avLst/>
          </a:prstGeom>
        </p:spPr>
      </p:pic>
      <p:pic>
        <p:nvPicPr>
          <p:cNvPr id="5" name="图片 4"/>
          <p:cNvPicPr>
            <a:picLocks noChangeAspect="1"/>
          </p:cNvPicPr>
          <p:nvPr/>
        </p:nvPicPr>
        <p:blipFill>
          <a:blip r:embed="rId3"/>
          <a:stretch>
            <a:fillRect/>
          </a:stretch>
        </p:blipFill>
        <p:spPr>
          <a:xfrm>
            <a:off x="3347864" y="4046399"/>
            <a:ext cx="2000529" cy="504895"/>
          </a:xfrm>
          <a:prstGeom prst="rect">
            <a:avLst/>
          </a:prstGeom>
        </p:spPr>
      </p:pic>
      <p:sp>
        <p:nvSpPr>
          <p:cNvPr id="3" name="日期占位符 2"/>
          <p:cNvSpPr>
            <a:spLocks noGrp="1"/>
          </p:cNvSpPr>
          <p:nvPr>
            <p:ph type="dt" sz="half" idx="10"/>
          </p:nvPr>
        </p:nvSpPr>
        <p:spPr/>
        <p:txBody>
          <a:bodyPr/>
          <a:lstStyle/>
          <a:p>
            <a:fld id="{EA7DABF1-9AD9-4D14-B79D-06D81E81AC30}" type="datetime1">
              <a:rPr lang="zh-CN" altLang="en-US" smtClean="0"/>
              <a:t>2020-10-23</a:t>
            </a:fld>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32</a:t>
            </a:fld>
            <a:endParaRPr lang="zh-CN" altLang="en-US"/>
          </a:p>
        </p:txBody>
      </p:sp>
    </p:spTree>
    <p:extLst>
      <p:ext uri="{BB962C8B-B14F-4D97-AF65-F5344CB8AC3E}">
        <p14:creationId xmlns:p14="http://schemas.microsoft.com/office/powerpoint/2010/main" val="397366612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3" name="图片 2"/>
          <p:cNvPicPr>
            <a:picLocks noChangeAspect="1"/>
          </p:cNvPicPr>
          <p:nvPr/>
        </p:nvPicPr>
        <p:blipFill>
          <a:blip r:embed="rId2"/>
          <a:stretch>
            <a:fillRect/>
          </a:stretch>
        </p:blipFill>
        <p:spPr>
          <a:xfrm>
            <a:off x="1583668" y="1672444"/>
            <a:ext cx="5820587" cy="1733792"/>
          </a:xfrm>
          <a:prstGeom prst="rect">
            <a:avLst/>
          </a:prstGeom>
        </p:spPr>
      </p:pic>
      <p:pic>
        <p:nvPicPr>
          <p:cNvPr id="6" name="图片 5"/>
          <p:cNvPicPr>
            <a:picLocks noChangeAspect="1"/>
          </p:cNvPicPr>
          <p:nvPr/>
        </p:nvPicPr>
        <p:blipFill>
          <a:blip r:embed="rId3"/>
          <a:stretch>
            <a:fillRect/>
          </a:stretch>
        </p:blipFill>
        <p:spPr>
          <a:xfrm>
            <a:off x="2627784" y="3648972"/>
            <a:ext cx="3439005" cy="847843"/>
          </a:xfrm>
          <a:prstGeom prst="rect">
            <a:avLst/>
          </a:prstGeom>
        </p:spPr>
      </p:pic>
      <p:sp>
        <p:nvSpPr>
          <p:cNvPr id="2" name="日期占位符 1"/>
          <p:cNvSpPr>
            <a:spLocks noGrp="1"/>
          </p:cNvSpPr>
          <p:nvPr>
            <p:ph type="dt" sz="half" idx="10"/>
          </p:nvPr>
        </p:nvSpPr>
        <p:spPr/>
        <p:txBody>
          <a:bodyPr/>
          <a:lstStyle/>
          <a:p>
            <a:fld id="{17B4CA9B-488E-4CB9-8982-731A89EA4687}"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33</a:t>
            </a:fld>
            <a:endParaRPr lang="zh-CN" altLang="en-US"/>
          </a:p>
        </p:txBody>
      </p:sp>
    </p:spTree>
    <p:extLst>
      <p:ext uri="{BB962C8B-B14F-4D97-AF65-F5344CB8AC3E}">
        <p14:creationId xmlns:p14="http://schemas.microsoft.com/office/powerpoint/2010/main" val="25950379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5148572"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2018 A Differential Approach for Gaze Estimation with Calibration</a:t>
            </a:r>
          </a:p>
        </p:txBody>
      </p:sp>
      <p:sp>
        <p:nvSpPr>
          <p:cNvPr id="7" name="文本框 6"/>
          <p:cNvSpPr txBox="1"/>
          <p:nvPr/>
        </p:nvSpPr>
        <p:spPr>
          <a:xfrm>
            <a:off x="395536" y="1060376"/>
            <a:ext cx="1332148" cy="369332"/>
          </a:xfrm>
          <a:prstGeom prst="rect">
            <a:avLst/>
          </a:prstGeom>
          <a:noFill/>
        </p:spPr>
        <p:txBody>
          <a:bodyPr wrap="square" rtlCol="0">
            <a:spAutoFit/>
          </a:bodyPr>
          <a:lstStyle/>
          <a:p>
            <a:r>
              <a:rPr lang="zh-CN" altLang="en-US" dirty="0"/>
              <a:t>视线偏差</a:t>
            </a:r>
          </a:p>
        </p:txBody>
      </p:sp>
      <p:pic>
        <p:nvPicPr>
          <p:cNvPr id="2" name="图片 1"/>
          <p:cNvPicPr>
            <a:picLocks noChangeAspect="1"/>
          </p:cNvPicPr>
          <p:nvPr/>
        </p:nvPicPr>
        <p:blipFill>
          <a:blip r:embed="rId2"/>
          <a:stretch>
            <a:fillRect/>
          </a:stretch>
        </p:blipFill>
        <p:spPr>
          <a:xfrm>
            <a:off x="1475656" y="1558335"/>
            <a:ext cx="6287377" cy="3029373"/>
          </a:xfrm>
          <a:prstGeom prst="rect">
            <a:avLst/>
          </a:prstGeom>
        </p:spPr>
      </p:pic>
      <p:sp>
        <p:nvSpPr>
          <p:cNvPr id="3" name="日期占位符 2"/>
          <p:cNvSpPr>
            <a:spLocks noGrp="1"/>
          </p:cNvSpPr>
          <p:nvPr>
            <p:ph type="dt" sz="half" idx="10"/>
          </p:nvPr>
        </p:nvSpPr>
        <p:spPr/>
        <p:txBody>
          <a:bodyPr/>
          <a:lstStyle/>
          <a:p>
            <a:fld id="{4BEEA9A1-1FEC-43E6-8BF7-6955BAE8C5D5}"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34</a:t>
            </a:fld>
            <a:endParaRPr lang="zh-CN" altLang="en-US"/>
          </a:p>
        </p:txBody>
      </p:sp>
    </p:spTree>
    <p:extLst>
      <p:ext uri="{BB962C8B-B14F-4D97-AF65-F5344CB8AC3E}">
        <p14:creationId xmlns:p14="http://schemas.microsoft.com/office/powerpoint/2010/main" val="72954214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
        <p:nvSpPr>
          <p:cNvPr id="3" name="日期占位符 2"/>
          <p:cNvSpPr>
            <a:spLocks noGrp="1"/>
          </p:cNvSpPr>
          <p:nvPr>
            <p:ph type="dt" sz="half" idx="10"/>
          </p:nvPr>
        </p:nvSpPr>
        <p:spPr/>
        <p:txBody>
          <a:bodyPr/>
          <a:lstStyle/>
          <a:p>
            <a:fld id="{41B6E834-953D-4B78-A0AE-F5F7C67BEBF3}"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35</a:t>
            </a:fld>
            <a:endParaRPr lang="zh-CN" altLang="en-US"/>
          </a:p>
        </p:txBody>
      </p:sp>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36</a:t>
            </a:fld>
            <a:endParaRPr lang="zh-CN" altLang="en-US"/>
          </a:p>
        </p:txBody>
      </p:sp>
      <p:pic>
        <p:nvPicPr>
          <p:cNvPr id="1026" name="Picture 2" descr="https://bkimg.cdn.bcebos.com/pic/b8014a90f603738de3829601be1bb051f919eccd?x-bce-process=image/watermark,image_d2F0ZXIvYmFpa2UyMjA=,g_7,xp_5,yp_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418066"/>
            <a:ext cx="4917367" cy="30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692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3"/>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pic>
        <p:nvPicPr>
          <p:cNvPr id="1026" name="Picture 2" descr="https://img2020.cnblogs.com/blog/1015018/202005/1015018-20200522184709224-208976453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075" y="3091186"/>
            <a:ext cx="1102113" cy="83457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37</a:t>
            </a:fld>
            <a:endParaRPr lang="zh-CN" altLang="en-US"/>
          </a:p>
        </p:txBody>
      </p:sp>
      <p:sp>
        <p:nvSpPr>
          <p:cNvPr id="5" name="文本框 4"/>
          <p:cNvSpPr txBox="1"/>
          <p:nvPr/>
        </p:nvSpPr>
        <p:spPr>
          <a:xfrm>
            <a:off x="7886312" y="3508648"/>
            <a:ext cx="1046302" cy="646331"/>
          </a:xfrm>
          <a:prstGeom prst="rect">
            <a:avLst/>
          </a:prstGeom>
          <a:noFill/>
        </p:spPr>
        <p:txBody>
          <a:bodyPr wrap="square" rtlCol="0">
            <a:spAutoFit/>
          </a:bodyPr>
          <a:lstStyle/>
          <a:p>
            <a:r>
              <a:rPr lang="en-US" altLang="zh-CN" dirty="0" smtClean="0"/>
              <a:t>2.49°</a:t>
            </a:r>
            <a:r>
              <a:rPr lang="zh-CN" altLang="en-US" dirty="0" smtClean="0"/>
              <a:t>，</a:t>
            </a:r>
            <a:r>
              <a:rPr lang="en-US" altLang="zh-CN" dirty="0" smtClean="0"/>
              <a:t>2.75cm</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
        <p:nvSpPr>
          <p:cNvPr id="2" name="日期占位符 1"/>
          <p:cNvSpPr>
            <a:spLocks noGrp="1"/>
          </p:cNvSpPr>
          <p:nvPr>
            <p:ph type="dt" sz="half" idx="10"/>
          </p:nvPr>
        </p:nvSpPr>
        <p:spPr/>
        <p:txBody>
          <a:bodyPr/>
          <a:lstStyle/>
          <a:p>
            <a:fld id="{41FD1BC1-0456-464A-8C4B-9E229582A472}"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38</a:t>
            </a:fld>
            <a:endParaRPr lang="zh-CN" altLang="en-US"/>
          </a:p>
        </p:txBody>
      </p:sp>
      <p:pic>
        <p:nvPicPr>
          <p:cNvPr id="7" name="图片 6"/>
          <p:cNvPicPr>
            <a:picLocks noChangeAspect="1"/>
          </p:cNvPicPr>
          <p:nvPr/>
        </p:nvPicPr>
        <p:blipFill>
          <a:blip r:embed="rId3"/>
          <a:stretch>
            <a:fillRect/>
          </a:stretch>
        </p:blipFill>
        <p:spPr>
          <a:xfrm>
            <a:off x="1525731" y="1296678"/>
            <a:ext cx="5715798" cy="847843"/>
          </a:xfrm>
          <a:prstGeom prst="rect">
            <a:avLst/>
          </a:prstGeom>
        </p:spPr>
      </p:pic>
      <p:pic>
        <p:nvPicPr>
          <p:cNvPr id="8" name="图片 7"/>
          <p:cNvPicPr>
            <a:picLocks noChangeAspect="1"/>
          </p:cNvPicPr>
          <p:nvPr/>
        </p:nvPicPr>
        <p:blipFill>
          <a:blip r:embed="rId4"/>
          <a:stretch>
            <a:fillRect/>
          </a:stretch>
        </p:blipFill>
        <p:spPr>
          <a:xfrm>
            <a:off x="1953441" y="2244041"/>
            <a:ext cx="4553585" cy="809738"/>
          </a:xfrm>
          <a:prstGeom prst="rect">
            <a:avLst/>
          </a:prstGeom>
        </p:spPr>
      </p:pic>
    </p:spTree>
    <p:extLst>
      <p:ext uri="{BB962C8B-B14F-4D97-AF65-F5344CB8AC3E}">
        <p14:creationId xmlns:p14="http://schemas.microsoft.com/office/powerpoint/2010/main" val="34766367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1028" name="Picture 4" descr="Teaser-Picture">
            <a:extLst>
              <a:ext uri="{FF2B5EF4-FFF2-40B4-BE49-F238E27FC236}">
                <a16:creationId xmlns:a16="http://schemas.microsoft.com/office/drawing/2014/main" id="{FF2E7D79-3A2F-4C0F-8371-1BEEA814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528428"/>
            <a:ext cx="7740352" cy="2580117"/>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6D7EB065-68B3-4C29-A067-967E76F30012}"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39</a:t>
            </a:fld>
            <a:endParaRPr lang="zh-CN" altLang="en-US"/>
          </a:p>
        </p:txBody>
      </p:sp>
    </p:spTree>
    <p:extLst>
      <p:ext uri="{BB962C8B-B14F-4D97-AF65-F5344CB8AC3E}">
        <p14:creationId xmlns:p14="http://schemas.microsoft.com/office/powerpoint/2010/main" val="27571517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zh-CN" altLang="en-US" sz="2400" dirty="0"/>
              <a:t>以眼睛图像或人脸图像为处理对象，估算人的视线方向或注视点位置</a:t>
            </a:r>
          </a:p>
        </p:txBody>
      </p:sp>
      <p:sp>
        <p:nvSpPr>
          <p:cNvPr id="2" name="日期占位符 1"/>
          <p:cNvSpPr>
            <a:spLocks noGrp="1"/>
          </p:cNvSpPr>
          <p:nvPr>
            <p:ph type="dt" sz="half" idx="10"/>
          </p:nvPr>
        </p:nvSpPr>
        <p:spPr/>
        <p:txBody>
          <a:bodyPr/>
          <a:lstStyle/>
          <a:p>
            <a:fld id="{0200CB59-8756-41FA-BCFE-A5BA07116995}"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4</a:t>
            </a:fld>
            <a:endParaRPr lang="zh-CN" altLang="en-US"/>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ETH</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287524" y="645840"/>
            <a:ext cx="6840760"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ETH-</a:t>
            </a:r>
            <a:r>
              <a:rPr lang="en-US" altLang="zh-CN" sz="1200" dirty="0" err="1">
                <a:solidFill>
                  <a:srgbClr val="121212"/>
                </a:solidFill>
                <a:latin typeface="-apple-system"/>
              </a:rPr>
              <a:t>XGaze</a:t>
            </a:r>
            <a:r>
              <a:rPr lang="en-US" altLang="zh-CN" sz="1200" dirty="0">
                <a:solidFill>
                  <a:srgbClr val="121212"/>
                </a:solidFill>
                <a:latin typeface="-apple-system"/>
              </a:rPr>
              <a:t>: A Large Scale Dataset for Gaze Estimation under Extreme Head Pose and Gaze Variation</a:t>
            </a:r>
          </a:p>
        </p:txBody>
      </p:sp>
      <p:pic>
        <p:nvPicPr>
          <p:cNvPr id="2" name="图片 1">
            <a:extLst>
              <a:ext uri="{FF2B5EF4-FFF2-40B4-BE49-F238E27FC236}">
                <a16:creationId xmlns:a16="http://schemas.microsoft.com/office/drawing/2014/main" id="{8A13C9AA-9AAC-4B9D-B972-7A3FC0449168}"/>
              </a:ext>
            </a:extLst>
          </p:cNvPr>
          <p:cNvPicPr>
            <a:picLocks noChangeAspect="1"/>
          </p:cNvPicPr>
          <p:nvPr/>
        </p:nvPicPr>
        <p:blipFill>
          <a:blip r:embed="rId3"/>
          <a:stretch>
            <a:fillRect/>
          </a:stretch>
        </p:blipFill>
        <p:spPr>
          <a:xfrm>
            <a:off x="755576" y="1636440"/>
            <a:ext cx="6843353" cy="2194750"/>
          </a:xfrm>
          <a:prstGeom prst="rect">
            <a:avLst/>
          </a:prstGeom>
        </p:spPr>
      </p:pic>
      <p:sp>
        <p:nvSpPr>
          <p:cNvPr id="3" name="日期占位符 2"/>
          <p:cNvSpPr>
            <a:spLocks noGrp="1"/>
          </p:cNvSpPr>
          <p:nvPr>
            <p:ph type="dt" sz="half" idx="10"/>
          </p:nvPr>
        </p:nvSpPr>
        <p:spPr/>
        <p:txBody>
          <a:bodyPr/>
          <a:lstStyle/>
          <a:p>
            <a:fld id="{C9851D10-221C-48BF-9D56-BB08125DDC40}" type="datetime1">
              <a:rPr lang="zh-CN" altLang="en-US" smtClean="0"/>
              <a:t>2020-10-23</a:t>
            </a:fld>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40</a:t>
            </a:fld>
            <a:endParaRPr lang="zh-CN" altLang="en-US"/>
          </a:p>
        </p:txBody>
      </p:sp>
    </p:spTree>
    <p:extLst>
      <p:ext uri="{BB962C8B-B14F-4D97-AF65-F5344CB8AC3E}">
        <p14:creationId xmlns:p14="http://schemas.microsoft.com/office/powerpoint/2010/main" val="413328735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
        <p:nvSpPr>
          <p:cNvPr id="2" name="文本框 1"/>
          <p:cNvSpPr txBox="1"/>
          <p:nvPr/>
        </p:nvSpPr>
        <p:spPr>
          <a:xfrm>
            <a:off x="2735796" y="4660776"/>
            <a:ext cx="1548172" cy="369332"/>
          </a:xfrm>
          <a:prstGeom prst="rect">
            <a:avLst/>
          </a:prstGeom>
          <a:noFill/>
        </p:spPr>
        <p:txBody>
          <a:bodyPr wrap="square" rtlCol="0">
            <a:spAutoFit/>
          </a:bodyPr>
          <a:lstStyle/>
          <a:p>
            <a:r>
              <a:rPr lang="zh-CN" altLang="en-US" dirty="0"/>
              <a:t>注视点估计</a:t>
            </a:r>
          </a:p>
        </p:txBody>
      </p:sp>
      <p:sp>
        <p:nvSpPr>
          <p:cNvPr id="3" name="文本框 2"/>
          <p:cNvSpPr txBox="1"/>
          <p:nvPr/>
        </p:nvSpPr>
        <p:spPr>
          <a:xfrm>
            <a:off x="7164288" y="4660776"/>
            <a:ext cx="1116124" cy="369332"/>
          </a:xfrm>
          <a:prstGeom prst="rect">
            <a:avLst/>
          </a:prstGeom>
          <a:noFill/>
        </p:spPr>
        <p:txBody>
          <a:bodyPr wrap="square" rtlCol="0">
            <a:spAutoFit/>
          </a:bodyPr>
          <a:lstStyle/>
          <a:p>
            <a:r>
              <a:rPr lang="zh-CN" altLang="en-US" dirty="0"/>
              <a:t>视线估计</a:t>
            </a:r>
          </a:p>
        </p:txBody>
      </p:sp>
      <p:sp>
        <p:nvSpPr>
          <p:cNvPr id="4" name="日期占位符 3"/>
          <p:cNvSpPr>
            <a:spLocks noGrp="1"/>
          </p:cNvSpPr>
          <p:nvPr>
            <p:ph type="dt" sz="half" idx="10"/>
          </p:nvPr>
        </p:nvSpPr>
        <p:spPr/>
        <p:txBody>
          <a:bodyPr/>
          <a:lstStyle/>
          <a:p>
            <a:fld id="{B1B8AE59-1B73-4E84-98C7-193348E90160}"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5</a:t>
            </a:fld>
            <a:endParaRPr lang="zh-CN" altLang="en-US"/>
          </a:p>
        </p:txBody>
      </p:sp>
      <p:sp>
        <p:nvSpPr>
          <p:cNvPr id="9" name="矩形 8"/>
          <p:cNvSpPr/>
          <p:nvPr/>
        </p:nvSpPr>
        <p:spPr>
          <a:xfrm>
            <a:off x="395536" y="1200636"/>
            <a:ext cx="4578449" cy="30777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https://github.com/RichardoMrMu/gaze-estimation-paper-</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p>
        </p:txBody>
      </p:sp>
      <p:sp>
        <p:nvSpPr>
          <p:cNvPr id="4" name="日期占位符 3"/>
          <p:cNvSpPr>
            <a:spLocks noGrp="1"/>
          </p:cNvSpPr>
          <p:nvPr>
            <p:ph type="dt" sz="half" idx="10"/>
          </p:nvPr>
        </p:nvSpPr>
        <p:spPr/>
        <p:txBody>
          <a:bodyPr/>
          <a:lstStyle/>
          <a:p>
            <a:fld id="{B1B8AE59-1B73-4E84-98C7-193348E90160}" type="datetime1">
              <a:rPr lang="zh-CN" altLang="en-US" smtClean="0"/>
              <a:t>2020-10-23</a:t>
            </a:fld>
            <a:endParaRPr lang="zh-CN" altLang="en-US"/>
          </a:p>
        </p:txBody>
      </p:sp>
      <p:sp>
        <p:nvSpPr>
          <p:cNvPr id="8" name="灯片编号占位符 7"/>
          <p:cNvSpPr>
            <a:spLocks noGrp="1"/>
          </p:cNvSpPr>
          <p:nvPr>
            <p:ph type="sldNum" sz="quarter" idx="12"/>
          </p:nvPr>
        </p:nvSpPr>
        <p:spPr/>
        <p:txBody>
          <a:bodyPr/>
          <a:lstStyle/>
          <a:p>
            <a:fld id="{06D2EDEE-018F-4012-A1B4-6387EBE5E632}" type="slidenum">
              <a:rPr lang="zh-CN" altLang="en-US" smtClean="0"/>
              <a:t>6</a:t>
            </a:fld>
            <a:endParaRPr lang="zh-CN" altLang="en-US"/>
          </a:p>
        </p:txBody>
      </p:sp>
      <p:sp>
        <p:nvSpPr>
          <p:cNvPr id="7" name="矩形 6"/>
          <p:cNvSpPr/>
          <p:nvPr/>
        </p:nvSpPr>
        <p:spPr>
          <a:xfrm>
            <a:off x="1223628" y="1996480"/>
            <a:ext cx="5505674" cy="1477328"/>
          </a:xfrm>
          <a:prstGeom prst="rect">
            <a:avLst/>
          </a:prstGeom>
        </p:spPr>
        <p:txBody>
          <a:bodyPr wrap="none">
            <a:spAutoFit/>
          </a:bodyPr>
          <a:lstStyle/>
          <a:p>
            <a:r>
              <a:rPr lang="zh-CN" altLang="en-US" dirty="0">
                <a:solidFill>
                  <a:srgbClr val="333333"/>
                </a:solidFill>
                <a:latin typeface="Arial" panose="020B0604020202020204" pitchFamily="34" charset="0"/>
              </a:rPr>
              <a:t>苏黎世</a:t>
            </a:r>
            <a:r>
              <a:rPr lang="zh-CN" altLang="en-US" dirty="0" smtClean="0">
                <a:solidFill>
                  <a:srgbClr val="333333"/>
                </a:solidFill>
                <a:latin typeface="Arial" panose="020B0604020202020204" pitchFamily="34" charset="0"/>
              </a:rPr>
              <a:t>理工</a:t>
            </a:r>
            <a:r>
              <a:rPr lang="en-US" altLang="zh-CN" dirty="0"/>
              <a:t> AIT </a:t>
            </a:r>
            <a:r>
              <a:rPr lang="en-US" altLang="zh-CN" dirty="0" smtClean="0"/>
              <a:t>Lab----https</a:t>
            </a:r>
            <a:r>
              <a:rPr lang="en-US" altLang="zh-CN" dirty="0"/>
              <a:t>://</a:t>
            </a:r>
            <a:r>
              <a:rPr lang="en-US" altLang="zh-CN" dirty="0" smtClean="0"/>
              <a:t>ait.ethz.ch/index.php</a:t>
            </a:r>
          </a:p>
          <a:p>
            <a:r>
              <a:rPr lang="zh-CN" altLang="en-US" dirty="0"/>
              <a:t>洛桑联邦理工学院</a:t>
            </a:r>
            <a:r>
              <a:rPr lang="en-US" altLang="zh-CN" dirty="0" err="1" smtClean="0"/>
              <a:t>Idiap</a:t>
            </a:r>
            <a:r>
              <a:rPr lang="en-US" altLang="zh-CN" dirty="0" smtClean="0"/>
              <a:t>----https</a:t>
            </a:r>
            <a:r>
              <a:rPr lang="en-US" altLang="zh-CN" dirty="0"/>
              <a:t>://</a:t>
            </a:r>
            <a:r>
              <a:rPr lang="en-US" altLang="zh-CN" dirty="0" smtClean="0"/>
              <a:t>www.idiap.ch/en</a:t>
            </a:r>
          </a:p>
          <a:p>
            <a:r>
              <a:rPr lang="zh-CN" altLang="en-US" dirty="0" smtClean="0"/>
              <a:t>马克思普朗克研究所</a:t>
            </a:r>
            <a:r>
              <a:rPr lang="en-US" altLang="zh-CN" dirty="0"/>
              <a:t>----https://perceptualui.org/</a:t>
            </a:r>
          </a:p>
          <a:p>
            <a:r>
              <a:rPr lang="zh-CN" altLang="en-US" dirty="0" smtClean="0"/>
              <a:t>北京航天航空大学陆峰</a:t>
            </a:r>
            <a:r>
              <a:rPr lang="en-US" altLang="zh-CN" dirty="0"/>
              <a:t>----http://</a:t>
            </a:r>
            <a:r>
              <a:rPr lang="en-US" altLang="zh-CN" dirty="0" smtClean="0"/>
              <a:t>phi-ai.org/default.htm</a:t>
            </a:r>
          </a:p>
          <a:p>
            <a:endParaRPr lang="zh-CN" altLang="en-US" dirty="0"/>
          </a:p>
        </p:txBody>
      </p:sp>
    </p:spTree>
    <p:extLst>
      <p:ext uri="{BB962C8B-B14F-4D97-AF65-F5344CB8AC3E}">
        <p14:creationId xmlns:p14="http://schemas.microsoft.com/office/powerpoint/2010/main" val="145201841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3968132" y="1899239"/>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Dataset</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2</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CA37799A-1356-48A8-915F-45A6B36DB8DD}"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7</a:t>
            </a:fld>
            <a:endParaRPr lang="zh-CN" altLang="en-US"/>
          </a:p>
        </p:txBody>
      </p:sp>
    </p:spTree>
    <p:extLst>
      <p:ext uri="{BB962C8B-B14F-4D97-AF65-F5344CB8AC3E}">
        <p14:creationId xmlns:p14="http://schemas.microsoft.com/office/powerpoint/2010/main" val="4014270181"/>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日期占位符 1"/>
          <p:cNvSpPr>
            <a:spLocks noGrp="1"/>
          </p:cNvSpPr>
          <p:nvPr>
            <p:ph type="dt" sz="half" idx="10"/>
          </p:nvPr>
        </p:nvSpPr>
        <p:spPr/>
        <p:txBody>
          <a:bodyPr/>
          <a:lstStyle/>
          <a:p>
            <a:fld id="{73766593-8059-4317-B129-7C7226A15A8B}" type="datetime1">
              <a:rPr lang="zh-CN" altLang="en-US" smtClean="0"/>
              <a:t>2020-10-23</a:t>
            </a:fld>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8</a:t>
            </a:fld>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p:nvPr/>
        </p:nvSpPr>
        <p:spPr>
          <a:xfrm>
            <a:off x="4247964" y="1888468"/>
            <a:ext cx="4392488" cy="561694"/>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Reference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3</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
        <p:nvSpPr>
          <p:cNvPr id="2" name="日期占位符 1"/>
          <p:cNvSpPr>
            <a:spLocks noGrp="1"/>
          </p:cNvSpPr>
          <p:nvPr>
            <p:ph type="dt" sz="half" idx="10"/>
          </p:nvPr>
        </p:nvSpPr>
        <p:spPr/>
        <p:txBody>
          <a:bodyPr/>
          <a:lstStyle/>
          <a:p>
            <a:fld id="{7AAFAAAD-2AEA-4AA9-A3E4-19323DFB3A70}" type="datetime1">
              <a:rPr lang="zh-CN" altLang="en-US" smtClean="0"/>
              <a:t>2020-10-23</a:t>
            </a:fld>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9</a:t>
            </a:fld>
            <a:endParaRPr lang="zh-CN" altLang="en-US"/>
          </a:p>
        </p:txBody>
      </p:sp>
    </p:spTree>
    <p:extLst>
      <p:ext uri="{BB962C8B-B14F-4D97-AF65-F5344CB8AC3E}">
        <p14:creationId xmlns:p14="http://schemas.microsoft.com/office/powerpoint/2010/main" val="1364098127"/>
      </p:ext>
    </p:extLst>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P spid="7" grpId="1" animBg="1"/>
      <p:bldP spid="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TotalTime>
  <Words>2072</Words>
  <Application>Microsoft Office PowerPoint</Application>
  <PresentationFormat>自定义</PresentationFormat>
  <Paragraphs>249</Paragraphs>
  <Slides>40</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Adobe Gothic Std B</vt:lpstr>
      <vt:lpstr>-apple-system</vt:lpstr>
      <vt:lpstr>Kozuka Gothic Pr6N H</vt:lpstr>
      <vt:lpstr>博洋行书 7000</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409</cp:revision>
  <dcterms:created xsi:type="dcterms:W3CDTF">2017-03-25T02:22:00Z</dcterms:created>
  <dcterms:modified xsi:type="dcterms:W3CDTF">2020-10-23T02:02:24Z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